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77"/>
  </p:notesMasterIdLst>
  <p:sldIdLst>
    <p:sldId id="273" r:id="rId5"/>
    <p:sldId id="257" r:id="rId6"/>
    <p:sldId id="272" r:id="rId7"/>
    <p:sldId id="258" r:id="rId8"/>
    <p:sldId id="260" r:id="rId9"/>
    <p:sldId id="261" r:id="rId10"/>
    <p:sldId id="294" r:id="rId11"/>
    <p:sldId id="296" r:id="rId12"/>
    <p:sldId id="262" r:id="rId13"/>
    <p:sldId id="295" r:id="rId14"/>
    <p:sldId id="275" r:id="rId15"/>
    <p:sldId id="276" r:id="rId16"/>
    <p:sldId id="297" r:id="rId17"/>
    <p:sldId id="277" r:id="rId18"/>
    <p:sldId id="278" r:id="rId19"/>
    <p:sldId id="279" r:id="rId20"/>
    <p:sldId id="280" r:id="rId21"/>
    <p:sldId id="299" r:id="rId22"/>
    <p:sldId id="281" r:id="rId23"/>
    <p:sldId id="318" r:id="rId24"/>
    <p:sldId id="312" r:id="rId25"/>
    <p:sldId id="313" r:id="rId26"/>
    <p:sldId id="314" r:id="rId27"/>
    <p:sldId id="282" r:id="rId28"/>
    <p:sldId id="346" r:id="rId29"/>
    <p:sldId id="300" r:id="rId30"/>
    <p:sldId id="326" r:id="rId31"/>
    <p:sldId id="283" r:id="rId32"/>
    <p:sldId id="327" r:id="rId33"/>
    <p:sldId id="315" r:id="rId34"/>
    <p:sldId id="284" r:id="rId35"/>
    <p:sldId id="328" r:id="rId36"/>
    <p:sldId id="301" r:id="rId37"/>
    <p:sldId id="329" r:id="rId38"/>
    <p:sldId id="285" r:id="rId39"/>
    <p:sldId id="330" r:id="rId40"/>
    <p:sldId id="302" r:id="rId41"/>
    <p:sldId id="331" r:id="rId42"/>
    <p:sldId id="319" r:id="rId43"/>
    <p:sldId id="332" r:id="rId44"/>
    <p:sldId id="320" r:id="rId45"/>
    <p:sldId id="333" r:id="rId46"/>
    <p:sldId id="338" r:id="rId47"/>
    <p:sldId id="339" r:id="rId48"/>
    <p:sldId id="286" r:id="rId49"/>
    <p:sldId id="292" r:id="rId50"/>
    <p:sldId id="325" r:id="rId51"/>
    <p:sldId id="316" r:id="rId52"/>
    <p:sldId id="334" r:id="rId53"/>
    <p:sldId id="317" r:id="rId54"/>
    <p:sldId id="335" r:id="rId55"/>
    <p:sldId id="321" r:id="rId56"/>
    <p:sldId id="324" r:id="rId57"/>
    <p:sldId id="311" r:id="rId58"/>
    <p:sldId id="336" r:id="rId59"/>
    <p:sldId id="337" r:id="rId60"/>
    <p:sldId id="342" r:id="rId61"/>
    <p:sldId id="343" r:id="rId62"/>
    <p:sldId id="344" r:id="rId63"/>
    <p:sldId id="347" r:id="rId64"/>
    <p:sldId id="348" r:id="rId65"/>
    <p:sldId id="349" r:id="rId66"/>
    <p:sldId id="350" r:id="rId67"/>
    <p:sldId id="351" r:id="rId68"/>
    <p:sldId id="353" r:id="rId69"/>
    <p:sldId id="356" r:id="rId70"/>
    <p:sldId id="354" r:id="rId71"/>
    <p:sldId id="357" r:id="rId72"/>
    <p:sldId id="358" r:id="rId73"/>
    <p:sldId id="359" r:id="rId74"/>
    <p:sldId id="345" r:id="rId75"/>
    <p:sldId id="274" r:id="rId76"/>
  </p:sldIdLst>
  <p:sldSz cx="9144000" cy="6858000" type="screen4x3"/>
  <p:notesSz cx="6858000" cy="9144000"/>
  <p:embeddedFontLst>
    <p:embeddedFont>
      <p:font typeface="Algerian" pitchFamily="82" charset="0"/>
      <p:regular r:id="rId78"/>
    </p:embeddedFont>
    <p:embeddedFont>
      <p:font typeface="Verdana" pitchFamily="34" charset="0"/>
      <p:regular r:id="rId79"/>
      <p:bold r:id="rId80"/>
      <p:italic r:id="rId81"/>
      <p:boldItalic r:id="rId82"/>
    </p:embeddedFont>
    <p:embeddedFont>
      <p:font typeface="Century Gothic" pitchFamily="34" charset="0"/>
      <p:regular r:id="rId83"/>
      <p:bold r:id="rId84"/>
      <p:italic r:id="rId85"/>
      <p:boldItalic r:id="rId86"/>
    </p:embeddedFont>
    <p:embeddedFont>
      <p:font typeface="Calibri"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gr4d57JZRUTbabTHcWr0yN/Cfg6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2.fntdata"/><Relationship Id="rId87"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font" Target="fonts/font11.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83" name="Google Shape;83;p31"/>
          <p:cNvSpPr>
            <a:spLocks noGrp="1"/>
          </p:cNvSpPr>
          <p:nvPr>
            <p:ph type="pic" idx="3"/>
          </p:nvPr>
        </p:nvSpPr>
        <p:spPr>
          <a:xfrm>
            <a:off x="4928616" y="1129553"/>
            <a:ext cx="3986784" cy="2980944"/>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91" name="Google Shape;91;p32"/>
          <p:cNvSpPr>
            <a:spLocks noGrp="1"/>
          </p:cNvSpPr>
          <p:nvPr>
            <p:ph type="pic" idx="3"/>
          </p:nvPr>
        </p:nvSpPr>
        <p:spPr>
          <a:xfrm>
            <a:off x="7543800" y="1129553"/>
            <a:ext cx="1371600" cy="1481328"/>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92" name="Google Shape;92;p32"/>
          <p:cNvSpPr>
            <a:spLocks noGrp="1"/>
          </p:cNvSpPr>
          <p:nvPr>
            <p:ph type="pic" idx="4"/>
          </p:nvPr>
        </p:nvSpPr>
        <p:spPr>
          <a:xfrm>
            <a:off x="7543800" y="2629169"/>
            <a:ext cx="1371600" cy="1481328"/>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R="0" lvl="5"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R="0" lvl="6"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R="0" lvl="7"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R="0" lvl="8"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spcBef>
                <a:spcPts val="220"/>
              </a:spcBef>
              <a:spcAft>
                <a:spcPts val="0"/>
              </a:spcAft>
              <a:buSzPts val="1100"/>
              <a:buFont typeface="Arial"/>
              <a:buNone/>
              <a:defRPr sz="1100"/>
            </a:lvl5pPr>
            <a:lvl6pPr marL="2743200" lvl="5" indent="-228600" algn="l">
              <a:spcBef>
                <a:spcPts val="220"/>
              </a:spcBef>
              <a:spcAft>
                <a:spcPts val="0"/>
              </a:spcAft>
              <a:buSzPts val="1100"/>
              <a:buFont typeface="Arial"/>
              <a:buNone/>
              <a:defRPr sz="1100"/>
            </a:lvl6pPr>
            <a:lvl7pPr marL="3200400" lvl="6" indent="-228600" algn="l">
              <a:spcBef>
                <a:spcPts val="220"/>
              </a:spcBef>
              <a:spcAft>
                <a:spcPts val="0"/>
              </a:spcAft>
              <a:buSzPts val="1100"/>
              <a:buFont typeface="Arial"/>
              <a:buNone/>
              <a:defRPr sz="1100"/>
            </a:lvl7pPr>
            <a:lvl8pPr marL="3657600" lvl="7" indent="-228600" algn="l">
              <a:spcBef>
                <a:spcPts val="220"/>
              </a:spcBef>
              <a:spcAft>
                <a:spcPts val="0"/>
              </a:spcAft>
              <a:buSzPts val="1100"/>
              <a:buFont typeface="Arial"/>
              <a:buNone/>
              <a:defRPr sz="1100"/>
            </a:lvl8pPr>
            <a:lvl9pPr marL="4114800" lvl="8" indent="-228600" algn="l">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spcBef>
                <a:spcPts val="280"/>
              </a:spcBef>
              <a:spcAft>
                <a:spcPts val="0"/>
              </a:spcAft>
              <a:buSzPts val="1400"/>
              <a:buFont typeface="Arial"/>
              <a:buChar char="–"/>
              <a:defRPr sz="1400"/>
            </a:lvl5pPr>
            <a:lvl6pPr marL="2743200" lvl="5" indent="-317500" algn="l">
              <a:spcBef>
                <a:spcPts val="280"/>
              </a:spcBef>
              <a:spcAft>
                <a:spcPts val="0"/>
              </a:spcAft>
              <a:buSzPts val="1400"/>
              <a:buFont typeface="Arial"/>
              <a:buChar char="–"/>
              <a:defRPr sz="1400"/>
            </a:lvl6pPr>
            <a:lvl7pPr marL="3200400" lvl="6" indent="-317500" algn="l">
              <a:spcBef>
                <a:spcPts val="280"/>
              </a:spcBef>
              <a:spcAft>
                <a:spcPts val="0"/>
              </a:spcAft>
              <a:buSzPts val="1400"/>
              <a:buFont typeface="Arial"/>
              <a:buChar char="–"/>
              <a:defRPr sz="1400"/>
            </a:lvl7pPr>
            <a:lvl8pPr marL="3657600" lvl="7" indent="-317500" algn="l">
              <a:spcBef>
                <a:spcPts val="280"/>
              </a:spcBef>
              <a:spcAft>
                <a:spcPts val="0"/>
              </a:spcAft>
              <a:buSzPts val="1400"/>
              <a:buFont typeface="Arial"/>
              <a:buChar char="–"/>
              <a:defRPr sz="1400"/>
            </a:lvl8pPr>
            <a:lvl9pPr marL="4114800" lvl="8" indent="-317500" algn="l">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spcBef>
                <a:spcPts val="280"/>
              </a:spcBef>
              <a:spcAft>
                <a:spcPts val="0"/>
              </a:spcAft>
              <a:buSzPts val="1400"/>
              <a:buFont typeface="Arial"/>
              <a:buChar char="–"/>
              <a:defRPr sz="1400"/>
            </a:lvl5pPr>
            <a:lvl6pPr marL="2743200" lvl="5" indent="-317500" algn="l">
              <a:spcBef>
                <a:spcPts val="280"/>
              </a:spcBef>
              <a:spcAft>
                <a:spcPts val="0"/>
              </a:spcAft>
              <a:buSzPts val="1400"/>
              <a:buFont typeface="Arial"/>
              <a:buChar char="–"/>
              <a:defRPr sz="1400"/>
            </a:lvl6pPr>
            <a:lvl7pPr marL="3200400" lvl="6" indent="-317500" algn="l">
              <a:spcBef>
                <a:spcPts val="280"/>
              </a:spcBef>
              <a:spcAft>
                <a:spcPts val="0"/>
              </a:spcAft>
              <a:buSzPts val="1400"/>
              <a:buFont typeface="Arial"/>
              <a:buChar char="–"/>
              <a:defRPr sz="1400"/>
            </a:lvl7pPr>
            <a:lvl8pPr marL="3657600" lvl="7" indent="-317500" algn="l">
              <a:spcBef>
                <a:spcPts val="280"/>
              </a:spcBef>
              <a:spcAft>
                <a:spcPts val="0"/>
              </a:spcAft>
              <a:buSzPts val="1400"/>
              <a:buFont typeface="Arial"/>
              <a:buChar char="–"/>
              <a:defRPr sz="1400"/>
            </a:lvl8pPr>
            <a:lvl9pPr marL="4114800" lvl="8" indent="-317500" algn="l">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spcBef>
                <a:spcPts val="240"/>
              </a:spcBef>
              <a:spcAft>
                <a:spcPts val="0"/>
              </a:spcAft>
              <a:buSzPts val="1200"/>
              <a:buFont typeface="Arial"/>
              <a:buNone/>
              <a:defRPr sz="1200" b="1"/>
            </a:lvl5pPr>
            <a:lvl6pPr marL="2743200" lvl="5" indent="-228600" algn="l">
              <a:spcBef>
                <a:spcPts val="240"/>
              </a:spcBef>
              <a:spcAft>
                <a:spcPts val="0"/>
              </a:spcAft>
              <a:buSzPts val="1200"/>
              <a:buFont typeface="Arial"/>
              <a:buNone/>
              <a:defRPr sz="1200" b="1"/>
            </a:lvl6pPr>
            <a:lvl7pPr marL="3200400" lvl="6" indent="-228600" algn="l">
              <a:spcBef>
                <a:spcPts val="240"/>
              </a:spcBef>
              <a:spcAft>
                <a:spcPts val="0"/>
              </a:spcAft>
              <a:buSzPts val="1200"/>
              <a:buFont typeface="Arial"/>
              <a:buNone/>
              <a:defRPr sz="1200" b="1"/>
            </a:lvl7pPr>
            <a:lvl8pPr marL="3657600" lvl="7" indent="-228600" algn="l">
              <a:spcBef>
                <a:spcPts val="240"/>
              </a:spcBef>
              <a:spcAft>
                <a:spcPts val="0"/>
              </a:spcAft>
              <a:buSzPts val="1200"/>
              <a:buFont typeface="Arial"/>
              <a:buNone/>
              <a:defRPr sz="1200" b="1"/>
            </a:lvl8pPr>
            <a:lvl9pPr marL="4114800" lvl="8" indent="-228600" algn="l">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spcBef>
                <a:spcPts val="240"/>
              </a:spcBef>
              <a:spcAft>
                <a:spcPts val="0"/>
              </a:spcAft>
              <a:buSzPts val="1200"/>
              <a:buFont typeface="Arial"/>
              <a:buChar char="–"/>
              <a:defRPr sz="1200"/>
            </a:lvl5pPr>
            <a:lvl6pPr marL="2743200" lvl="5" indent="-304800" algn="l">
              <a:spcBef>
                <a:spcPts val="240"/>
              </a:spcBef>
              <a:spcAft>
                <a:spcPts val="0"/>
              </a:spcAft>
              <a:buSzPts val="1200"/>
              <a:buFont typeface="Arial"/>
              <a:buChar char="–"/>
              <a:defRPr sz="1200"/>
            </a:lvl6pPr>
            <a:lvl7pPr marL="3200400" lvl="6" indent="-304800" algn="l">
              <a:spcBef>
                <a:spcPts val="240"/>
              </a:spcBef>
              <a:spcAft>
                <a:spcPts val="0"/>
              </a:spcAft>
              <a:buSzPts val="1200"/>
              <a:buFont typeface="Arial"/>
              <a:buChar char="–"/>
              <a:defRPr sz="1200"/>
            </a:lvl7pPr>
            <a:lvl8pPr marL="3657600" lvl="7" indent="-304800" algn="l">
              <a:spcBef>
                <a:spcPts val="240"/>
              </a:spcBef>
              <a:spcAft>
                <a:spcPts val="0"/>
              </a:spcAft>
              <a:buSzPts val="1200"/>
              <a:buFont typeface="Arial"/>
              <a:buChar char="–"/>
              <a:defRPr sz="1200"/>
            </a:lvl8pPr>
            <a:lvl9pPr marL="4114800" lvl="8" indent="-304800" algn="l">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spcBef>
                <a:spcPts val="240"/>
              </a:spcBef>
              <a:spcAft>
                <a:spcPts val="0"/>
              </a:spcAft>
              <a:buSzPts val="1200"/>
              <a:buFont typeface="Arial"/>
              <a:buNone/>
              <a:defRPr sz="1200" b="1"/>
            </a:lvl5pPr>
            <a:lvl6pPr marL="2743200" lvl="5" indent="-228600" algn="l">
              <a:spcBef>
                <a:spcPts val="240"/>
              </a:spcBef>
              <a:spcAft>
                <a:spcPts val="0"/>
              </a:spcAft>
              <a:buSzPts val="1200"/>
              <a:buFont typeface="Arial"/>
              <a:buNone/>
              <a:defRPr sz="1200" b="1"/>
            </a:lvl6pPr>
            <a:lvl7pPr marL="3200400" lvl="6" indent="-228600" algn="l">
              <a:spcBef>
                <a:spcPts val="240"/>
              </a:spcBef>
              <a:spcAft>
                <a:spcPts val="0"/>
              </a:spcAft>
              <a:buSzPts val="1200"/>
              <a:buFont typeface="Arial"/>
              <a:buNone/>
              <a:defRPr sz="1200" b="1"/>
            </a:lvl7pPr>
            <a:lvl8pPr marL="3657600" lvl="7" indent="-228600" algn="l">
              <a:spcBef>
                <a:spcPts val="240"/>
              </a:spcBef>
              <a:spcAft>
                <a:spcPts val="0"/>
              </a:spcAft>
              <a:buSzPts val="1200"/>
              <a:buFont typeface="Arial"/>
              <a:buNone/>
              <a:defRPr sz="1200" b="1"/>
            </a:lvl8pPr>
            <a:lvl9pPr marL="4114800" lvl="8" indent="-228600" algn="l">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spcBef>
                <a:spcPts val="240"/>
              </a:spcBef>
              <a:spcAft>
                <a:spcPts val="0"/>
              </a:spcAft>
              <a:buSzPts val="1200"/>
              <a:buFont typeface="Arial"/>
              <a:buChar char="–"/>
              <a:defRPr sz="1200"/>
            </a:lvl5pPr>
            <a:lvl6pPr marL="2743200" lvl="5" indent="-304800" algn="l">
              <a:spcBef>
                <a:spcPts val="240"/>
              </a:spcBef>
              <a:spcAft>
                <a:spcPts val="0"/>
              </a:spcAft>
              <a:buSzPts val="1200"/>
              <a:buFont typeface="Arial"/>
              <a:buChar char="–"/>
              <a:defRPr sz="1200"/>
            </a:lvl6pPr>
            <a:lvl7pPr marL="3200400" lvl="6" indent="-304800" algn="l">
              <a:spcBef>
                <a:spcPts val="240"/>
              </a:spcBef>
              <a:spcAft>
                <a:spcPts val="0"/>
              </a:spcAft>
              <a:buSzPts val="1200"/>
              <a:buFont typeface="Arial"/>
              <a:buChar char="–"/>
              <a:defRPr sz="1200"/>
            </a:lvl7pPr>
            <a:lvl8pPr marL="3657600" lvl="7" indent="-304800" algn="l">
              <a:spcBef>
                <a:spcPts val="240"/>
              </a:spcBef>
              <a:spcAft>
                <a:spcPts val="0"/>
              </a:spcAft>
              <a:buSzPts val="1200"/>
              <a:buFont typeface="Arial"/>
              <a:buChar char="–"/>
              <a:defRPr sz="1200"/>
            </a:lvl8pPr>
            <a:lvl9pPr marL="4114800" lvl="8" indent="-304800" algn="l">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spcBef>
                <a:spcPts val="320"/>
              </a:spcBef>
              <a:spcAft>
                <a:spcPts val="0"/>
              </a:spcAft>
              <a:buSzPts val="1600"/>
              <a:buFont typeface="Arial"/>
              <a:buChar char="–"/>
              <a:defRPr sz="1600"/>
            </a:lvl5pPr>
            <a:lvl6pPr marL="2743200" lvl="5" indent="-330200" algn="l">
              <a:spcBef>
                <a:spcPts val="320"/>
              </a:spcBef>
              <a:spcAft>
                <a:spcPts val="0"/>
              </a:spcAft>
              <a:buSzPts val="1600"/>
              <a:buFont typeface="Arial"/>
              <a:buChar char="–"/>
              <a:defRPr sz="1600"/>
            </a:lvl6pPr>
            <a:lvl7pPr marL="3200400" lvl="6" indent="-330200" algn="l">
              <a:spcBef>
                <a:spcPts val="320"/>
              </a:spcBef>
              <a:spcAft>
                <a:spcPts val="0"/>
              </a:spcAft>
              <a:buSzPts val="1600"/>
              <a:buFont typeface="Arial"/>
              <a:buChar char="–"/>
              <a:defRPr sz="1600"/>
            </a:lvl7pPr>
            <a:lvl8pPr marL="3657600" lvl="7" indent="-330200" algn="l">
              <a:spcBef>
                <a:spcPts val="320"/>
              </a:spcBef>
              <a:spcAft>
                <a:spcPts val="0"/>
              </a:spcAft>
              <a:buSzPts val="1600"/>
              <a:buFont typeface="Arial"/>
              <a:buChar char="–"/>
              <a:defRPr sz="1600"/>
            </a:lvl8pPr>
            <a:lvl9pPr marL="4114800" lvl="8" indent="-330200" algn="l">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spcBef>
                <a:spcPts val="140"/>
              </a:spcBef>
              <a:spcAft>
                <a:spcPts val="0"/>
              </a:spcAft>
              <a:buSzPts val="700"/>
              <a:buFont typeface="Arial"/>
              <a:buNone/>
              <a:defRPr sz="700"/>
            </a:lvl5pPr>
            <a:lvl6pPr marL="2743200" lvl="5" indent="-228600" algn="l">
              <a:spcBef>
                <a:spcPts val="140"/>
              </a:spcBef>
              <a:spcAft>
                <a:spcPts val="0"/>
              </a:spcAft>
              <a:buSzPts val="700"/>
              <a:buFont typeface="Arial"/>
              <a:buNone/>
              <a:defRPr sz="700"/>
            </a:lvl6pPr>
            <a:lvl7pPr marL="3200400" lvl="6" indent="-228600" algn="l">
              <a:spcBef>
                <a:spcPts val="140"/>
              </a:spcBef>
              <a:spcAft>
                <a:spcPts val="0"/>
              </a:spcAft>
              <a:buSzPts val="700"/>
              <a:buFont typeface="Arial"/>
              <a:buNone/>
              <a:defRPr sz="700"/>
            </a:lvl7pPr>
            <a:lvl8pPr marL="3657600" lvl="7" indent="-228600" algn="l">
              <a:spcBef>
                <a:spcPts val="140"/>
              </a:spcBef>
              <a:spcAft>
                <a:spcPts val="0"/>
              </a:spcAft>
              <a:buSzPts val="700"/>
              <a:buFont typeface="Arial"/>
              <a:buNone/>
              <a:defRPr sz="700"/>
            </a:lvl8pPr>
            <a:lvl9pPr marL="4114800" lvl="8" indent="-228600" algn="l">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txBody>
          <a:bodyPr spcFirstLastPara="1" wrap="square" lIns="0" tIns="0" rIns="0" bIns="0" anchor="t" anchorCtr="0">
            <a:noAutofit/>
          </a:bodyPr>
          <a:lstStyle>
            <a:lvl1pPr marR="0" lvl="0" algn="l" rtl="0">
              <a:lnSpc>
                <a:spcPct val="106000"/>
              </a:lnSpc>
              <a:spcBef>
                <a:spcPts val="2000"/>
              </a:spcBef>
              <a:spcAft>
                <a:spcPts val="0"/>
              </a:spcAft>
              <a:buClr>
                <a:schemeClr val="dk1"/>
              </a:buClr>
              <a:buSzPts val="2000"/>
              <a:buFont typeface="Noto Sans Symbols"/>
              <a:buNone/>
              <a:defRPr sz="2500" b="0" i="0" u="none" strike="noStrike" cap="none">
                <a:solidFill>
                  <a:schemeClr val="dk1"/>
                </a:solidFill>
                <a:latin typeface="Arial"/>
                <a:ea typeface="Arial"/>
                <a:cs typeface="Arial"/>
                <a:sym typeface="Arial"/>
              </a:defRPr>
            </a:lvl1pPr>
            <a:lvl2pPr marR="0" lvl="1" algn="l" rtl="0">
              <a:lnSpc>
                <a:spcPct val="106000"/>
              </a:lnSpc>
              <a:spcBef>
                <a:spcPts val="176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2pPr>
            <a:lvl3pPr marR="0" lvl="2" algn="l" rtl="0">
              <a:lnSpc>
                <a:spcPct val="106000"/>
              </a:lnSpc>
              <a:spcBef>
                <a:spcPts val="76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3pPr>
            <a:lvl4pPr marR="0" lvl="3" algn="l" rtl="0">
              <a:lnSpc>
                <a:spcPct val="106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spcBef>
                <a:spcPts val="140"/>
              </a:spcBef>
              <a:spcAft>
                <a:spcPts val="0"/>
              </a:spcAft>
              <a:buSzPts val="700"/>
              <a:buFont typeface="Arial"/>
              <a:buNone/>
              <a:defRPr sz="700"/>
            </a:lvl5pPr>
            <a:lvl6pPr marL="2743200" lvl="5" indent="-228600" algn="l">
              <a:spcBef>
                <a:spcPts val="140"/>
              </a:spcBef>
              <a:spcAft>
                <a:spcPts val="0"/>
              </a:spcAft>
              <a:buSzPts val="700"/>
              <a:buFont typeface="Arial"/>
              <a:buNone/>
              <a:defRPr sz="700"/>
            </a:lvl6pPr>
            <a:lvl7pPr marL="3200400" lvl="6" indent="-228600" algn="l">
              <a:spcBef>
                <a:spcPts val="140"/>
              </a:spcBef>
              <a:spcAft>
                <a:spcPts val="0"/>
              </a:spcAft>
              <a:buSzPts val="700"/>
              <a:buFont typeface="Arial"/>
              <a:buNone/>
              <a:defRPr sz="700"/>
            </a:lvl7pPr>
            <a:lvl8pPr marL="3657600" lvl="7" indent="-228600" algn="l">
              <a:spcBef>
                <a:spcPts val="140"/>
              </a:spcBef>
              <a:spcAft>
                <a:spcPts val="0"/>
              </a:spcAft>
              <a:buSzPts val="700"/>
              <a:buFont typeface="Arial"/>
              <a:buNone/>
              <a:defRPr sz="700"/>
            </a:lvl8pPr>
            <a:lvl9pPr marL="4114800" lvl="8" indent="-228600" algn="l">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txBody>
          <a:bodyPr spcFirstLastPara="1" wrap="square" lIns="91425" tIns="45700" rIns="91425" bIns="45700" anchor="t" anchorCtr="0">
            <a:normAutofit/>
          </a:bodyPr>
          <a:lstStyle>
            <a:lvl1pPr marR="0" lvl="0" algn="l" rtl="0">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R="0" lvl="1" algn="l" rtl="0">
              <a:spcBef>
                <a:spcPts val="600"/>
              </a:spcBef>
              <a:spcAft>
                <a:spcPts val="0"/>
              </a:spcAft>
              <a:buClr>
                <a:srgbClr val="51640A"/>
              </a:buClr>
              <a:buSzPts val="2800"/>
              <a:buFont typeface="Noto Sans Symbols"/>
              <a:buNone/>
              <a:defRPr sz="2800" b="0" i="0" u="none" strike="noStrike" cap="none">
                <a:solidFill>
                  <a:srgbClr val="595959"/>
                </a:solidFill>
                <a:latin typeface="Century Gothic"/>
                <a:ea typeface="Century Gothic"/>
                <a:cs typeface="Century Gothic"/>
                <a:sym typeface="Century Gothic"/>
              </a:defRPr>
            </a:lvl2pPr>
            <a:lvl3pPr marR="0" lvl="2" algn="l" rtl="0">
              <a:spcBef>
                <a:spcPts val="6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3pPr>
            <a:lvl4pPr marR="0" lvl="3" algn="l" rtl="0">
              <a:spcBef>
                <a:spcPts val="600"/>
              </a:spcBef>
              <a:spcAft>
                <a:spcPts val="0"/>
              </a:spcAft>
              <a:buClr>
                <a:srgbClr val="51640A"/>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4pPr>
            <a:lvl5pPr marR="0" lvl="4" algn="l" rtl="0">
              <a:spcBef>
                <a:spcPts val="600"/>
              </a:spcBef>
              <a:spcAft>
                <a:spcPts val="0"/>
              </a:spcAft>
              <a:buClr>
                <a:schemeClr val="accent1"/>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5pPr>
            <a:lvl6pPr marR="0" lvl="5" algn="l" rtl="0">
              <a:spcBef>
                <a:spcPts val="400"/>
              </a:spcBef>
              <a:spcAft>
                <a:spcPts val="0"/>
              </a:spcAft>
              <a:buClr>
                <a:srgbClr val="51640A"/>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6pPr>
            <a:lvl7pPr marR="0" lvl="6" algn="l" rtl="0">
              <a:spcBef>
                <a:spcPts val="400"/>
              </a:spcBef>
              <a:spcAft>
                <a:spcPts val="0"/>
              </a:spcAft>
              <a:buClr>
                <a:schemeClr val="accent1"/>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7pPr>
            <a:lvl8pPr marR="0" lvl="7" algn="l" rtl="0">
              <a:spcBef>
                <a:spcPts val="400"/>
              </a:spcBef>
              <a:spcAft>
                <a:spcPts val="0"/>
              </a:spcAft>
              <a:buClr>
                <a:srgbClr val="51640A"/>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8pPr>
            <a:lvl9pPr marR="0" lvl="8" algn="l" rtl="0">
              <a:spcBef>
                <a:spcPts val="400"/>
              </a:spcBef>
              <a:spcAft>
                <a:spcPts val="0"/>
              </a:spcAft>
              <a:buClr>
                <a:schemeClr val="accent1"/>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entury Gothic"/>
                <a:ea typeface="Century Gothic"/>
                <a:cs typeface="Century Gothic"/>
                <a:sym typeface="Century Gothic"/>
              </a:rPr>
              <a:t>Copyrights © 2017 Innodatatics Inc. All Rights Reserved</a:t>
            </a:r>
            <a:endParaRPr sz="900">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1.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Copyrights © 2017 Innodatatics Inc. All Rights Reserved</a:t>
            </a:r>
            <a:endParaRPr sz="9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SzPts val="1400"/>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SzPts val="1400"/>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None/>
            </a:pPr>
            <a:endParaRPr sz="3100">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fld id="{00000000-1234-1234-1234-123412341234}" type="slidenum">
              <a:rPr lang="en-US" sz="600">
                <a:solidFill>
                  <a:srgbClr val="000000"/>
                </a:solidFill>
                <a:latin typeface="Arial"/>
                <a:ea typeface="Arial"/>
                <a:cs typeface="Arial"/>
                <a:sym typeface="Arial"/>
              </a:rPr>
              <a:pPr marL="0" marR="0" lvl="0" indent="0" algn="l" rtl="0">
                <a:spcBef>
                  <a:spcPts val="0"/>
                </a:spcBef>
                <a:spcAft>
                  <a:spcPts val="0"/>
                </a:spcAft>
                <a:buNone/>
              </a:pPr>
              <a:t>‹#›</a:t>
            </a:fld>
            <a:endParaRPr sz="600">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Copyrights © 2017 Innodatatics Inc. All Rights Reserved</a:t>
            </a:r>
            <a:endParaRPr sz="90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5E9EFF"/>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Rectangle 1"/>
          <p:cNvSpPr/>
          <p:nvPr/>
        </p:nvSpPr>
        <p:spPr>
          <a:xfrm>
            <a:off x="448408" y="485737"/>
            <a:ext cx="7438292" cy="1200329"/>
          </a:xfrm>
          <a:prstGeom prst="rect">
            <a:avLst/>
          </a:prstGeom>
        </p:spPr>
        <p:txBody>
          <a:bodyPr wrap="square">
            <a:spAutoFit/>
          </a:bodyPr>
          <a:lstStyle/>
          <a:p>
            <a:pPr algn="ct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Air quality forecasting</a:t>
            </a:r>
          </a:p>
          <a:p>
            <a:pPr algn="ct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(Co2 Emissions)</a:t>
            </a:r>
            <a:endParaRPr lang="en-US" sz="3600" dirty="0"/>
          </a:p>
        </p:txBody>
      </p:sp>
      <p:pic>
        <p:nvPicPr>
          <p:cNvPr id="3" name="Google Shape;333;p1"/>
          <p:cNvPicPr preferRelativeResize="0"/>
          <p:nvPr/>
        </p:nvPicPr>
        <p:blipFill rotWithShape="1">
          <a:blip r:embed="rId2">
            <a:alphaModFix/>
          </a:blip>
          <a:srcRect/>
          <a:stretch/>
        </p:blipFill>
        <p:spPr>
          <a:xfrm>
            <a:off x="7660008" y="140677"/>
            <a:ext cx="1369692" cy="395654"/>
          </a:xfrm>
          <a:prstGeom prst="rect">
            <a:avLst/>
          </a:prstGeom>
          <a:noFill/>
          <a:ln>
            <a:noFill/>
          </a:ln>
        </p:spPr>
      </p:pic>
      <p:sp>
        <p:nvSpPr>
          <p:cNvPr id="4" name="Rectangle 3"/>
          <p:cNvSpPr/>
          <p:nvPr/>
        </p:nvSpPr>
        <p:spPr>
          <a:xfrm>
            <a:off x="4879731" y="1978059"/>
            <a:ext cx="3323492" cy="4462760"/>
          </a:xfrm>
          <a:prstGeom prst="rect">
            <a:avLst/>
          </a:prstGeom>
        </p:spPr>
        <p:txBody>
          <a:bodyPr wrap="square">
            <a:spAutoFit/>
          </a:bodyPr>
          <a:lstStyle/>
          <a:p>
            <a:pPr algn="ctr"/>
            <a:r>
              <a:rPr lang="en-US" sz="3200" b="1" dirty="0" smtClean="0">
                <a:solidFill>
                  <a:schemeClr val="accent5"/>
                </a:solidFill>
              </a:rPr>
              <a:t>P-81 GROUP 4</a:t>
            </a:r>
          </a:p>
          <a:p>
            <a:endParaRPr lang="en-US" b="1" dirty="0" smtClean="0">
              <a:solidFill>
                <a:schemeClr val="accent5"/>
              </a:solidFill>
            </a:endParaRPr>
          </a:p>
          <a:p>
            <a:pPr algn="ctr"/>
            <a:r>
              <a:rPr lang="en-US" sz="1800" b="1" dirty="0" err="1" smtClean="0">
                <a:solidFill>
                  <a:schemeClr val="accent5"/>
                </a:solidFill>
              </a:rPr>
              <a:t>Gurrapu</a:t>
            </a:r>
            <a:r>
              <a:rPr lang="en-US" sz="1800" b="1" dirty="0" smtClean="0">
                <a:solidFill>
                  <a:schemeClr val="accent5"/>
                </a:solidFill>
              </a:rPr>
              <a:t> </a:t>
            </a:r>
            <a:r>
              <a:rPr lang="en-US" sz="1800" b="1" dirty="0" err="1" smtClean="0">
                <a:solidFill>
                  <a:schemeClr val="accent5"/>
                </a:solidFill>
              </a:rPr>
              <a:t>Ranadeep</a:t>
            </a:r>
            <a:endParaRPr lang="en-US" sz="1800" b="1" dirty="0" smtClean="0">
              <a:solidFill>
                <a:schemeClr val="accent5"/>
              </a:solidFill>
            </a:endParaRPr>
          </a:p>
          <a:p>
            <a:pPr algn="ctr"/>
            <a:endParaRPr lang="en-US" sz="1800" b="1" dirty="0" smtClean="0">
              <a:solidFill>
                <a:schemeClr val="accent5"/>
              </a:solidFill>
            </a:endParaRPr>
          </a:p>
          <a:p>
            <a:pPr algn="ctr"/>
            <a:r>
              <a:rPr lang="en-US" sz="1800" b="1" dirty="0" smtClean="0">
                <a:solidFill>
                  <a:schemeClr val="accent5"/>
                </a:solidFill>
              </a:rPr>
              <a:t>G M </a:t>
            </a:r>
            <a:r>
              <a:rPr lang="en-US" sz="1800" b="1" dirty="0" err="1" smtClean="0">
                <a:solidFill>
                  <a:schemeClr val="accent5"/>
                </a:solidFill>
              </a:rPr>
              <a:t>Prasanna</a:t>
            </a:r>
            <a:r>
              <a:rPr lang="en-US" sz="1800" b="1" dirty="0" smtClean="0">
                <a:solidFill>
                  <a:schemeClr val="accent5"/>
                </a:solidFill>
              </a:rPr>
              <a:t> </a:t>
            </a:r>
            <a:r>
              <a:rPr lang="en-US" sz="1800" b="1" dirty="0" err="1" smtClean="0">
                <a:solidFill>
                  <a:schemeClr val="accent5"/>
                </a:solidFill>
              </a:rPr>
              <a:t>Kalyan</a:t>
            </a:r>
            <a:endParaRPr lang="en-US" sz="1800" b="1" dirty="0" smtClean="0">
              <a:solidFill>
                <a:schemeClr val="accent5"/>
              </a:solidFill>
            </a:endParaRPr>
          </a:p>
          <a:p>
            <a:pPr algn="ctr"/>
            <a:endParaRPr lang="en-US" sz="1800" b="1" dirty="0" smtClean="0">
              <a:solidFill>
                <a:schemeClr val="accent5"/>
              </a:solidFill>
            </a:endParaRPr>
          </a:p>
          <a:p>
            <a:pPr algn="ctr"/>
            <a:r>
              <a:rPr lang="en-US" sz="1800" b="1" dirty="0" err="1" smtClean="0">
                <a:solidFill>
                  <a:schemeClr val="accent5"/>
                </a:solidFill>
              </a:rPr>
              <a:t>Vishwas</a:t>
            </a:r>
            <a:r>
              <a:rPr lang="en-US" sz="1800" b="1" dirty="0" smtClean="0">
                <a:solidFill>
                  <a:schemeClr val="accent5"/>
                </a:solidFill>
              </a:rPr>
              <a:t> </a:t>
            </a:r>
            <a:r>
              <a:rPr lang="en-US" sz="1800" b="1" dirty="0" err="1" smtClean="0">
                <a:solidFill>
                  <a:schemeClr val="accent5"/>
                </a:solidFill>
              </a:rPr>
              <a:t>Suryawanshi</a:t>
            </a:r>
            <a:endParaRPr lang="en-US" sz="1800" b="1" dirty="0" smtClean="0">
              <a:solidFill>
                <a:schemeClr val="accent5"/>
              </a:solidFill>
            </a:endParaRPr>
          </a:p>
          <a:p>
            <a:pPr algn="ctr"/>
            <a:endParaRPr lang="en-US" sz="1800" b="1" dirty="0" smtClean="0">
              <a:solidFill>
                <a:schemeClr val="accent5"/>
              </a:solidFill>
            </a:endParaRPr>
          </a:p>
          <a:p>
            <a:pPr algn="ctr"/>
            <a:r>
              <a:rPr lang="en-US" sz="1800" b="1" dirty="0" err="1" smtClean="0">
                <a:solidFill>
                  <a:schemeClr val="accent5"/>
                </a:solidFill>
              </a:rPr>
              <a:t>Aishwarya</a:t>
            </a:r>
            <a:r>
              <a:rPr lang="en-US" sz="1800" b="1" dirty="0" smtClean="0">
                <a:solidFill>
                  <a:schemeClr val="accent5"/>
                </a:solidFill>
              </a:rPr>
              <a:t> </a:t>
            </a:r>
            <a:r>
              <a:rPr lang="en-US" sz="1800" b="1" dirty="0" err="1" smtClean="0">
                <a:solidFill>
                  <a:schemeClr val="accent5"/>
                </a:solidFill>
              </a:rPr>
              <a:t>Chavan</a:t>
            </a:r>
            <a:endParaRPr lang="en-US" sz="1800" b="1" dirty="0" smtClean="0">
              <a:solidFill>
                <a:schemeClr val="accent5"/>
              </a:solidFill>
            </a:endParaRPr>
          </a:p>
          <a:p>
            <a:pPr algn="ctr"/>
            <a:endParaRPr lang="en-US" sz="1800" b="1" dirty="0" smtClean="0">
              <a:solidFill>
                <a:schemeClr val="accent5"/>
              </a:solidFill>
            </a:endParaRPr>
          </a:p>
          <a:p>
            <a:pPr algn="ctr"/>
            <a:r>
              <a:rPr lang="en-US" sz="1800" b="1" dirty="0" err="1" smtClean="0">
                <a:solidFill>
                  <a:schemeClr val="accent5"/>
                </a:solidFill>
              </a:rPr>
              <a:t>Tushar</a:t>
            </a:r>
            <a:r>
              <a:rPr lang="en-US" sz="1800" b="1" dirty="0" smtClean="0">
                <a:solidFill>
                  <a:schemeClr val="accent5"/>
                </a:solidFill>
              </a:rPr>
              <a:t> </a:t>
            </a:r>
            <a:r>
              <a:rPr lang="en-US" sz="1800" b="1" dirty="0" err="1" smtClean="0">
                <a:solidFill>
                  <a:schemeClr val="accent5"/>
                </a:solidFill>
              </a:rPr>
              <a:t>Patil</a:t>
            </a:r>
            <a:endParaRPr lang="en-US" sz="1800" b="1" dirty="0" smtClean="0">
              <a:solidFill>
                <a:schemeClr val="accent5"/>
              </a:solidFill>
            </a:endParaRPr>
          </a:p>
          <a:p>
            <a:endParaRPr lang="en-US" b="1" dirty="0" smtClean="0">
              <a:solidFill>
                <a:schemeClr val="accent5"/>
              </a:solidFill>
            </a:endParaRPr>
          </a:p>
          <a:p>
            <a:endParaRPr lang="en-US" b="1" dirty="0" smtClean="0">
              <a:solidFill>
                <a:schemeClr val="accent5"/>
              </a:solidFill>
            </a:endParaRPr>
          </a:p>
          <a:p>
            <a:pPr algn="ctr"/>
            <a:r>
              <a:rPr lang="en-US" sz="2000" b="1" dirty="0" smtClean="0">
                <a:solidFill>
                  <a:schemeClr val="accent5"/>
                </a:solidFill>
              </a:rPr>
              <a:t>Mentor- </a:t>
            </a:r>
            <a:r>
              <a:rPr lang="en-US" sz="2000" b="1" dirty="0" err="1" smtClean="0">
                <a:solidFill>
                  <a:schemeClr val="accent5"/>
                </a:solidFill>
              </a:rPr>
              <a:t>Parth</a:t>
            </a:r>
            <a:endParaRPr lang="en-US" sz="2000" b="1" dirty="0" smtClean="0">
              <a:solidFill>
                <a:schemeClr val="accent5"/>
              </a:solidFill>
            </a:endParaRPr>
          </a:p>
          <a:p>
            <a:endParaRPr lang="en-US" b="1" dirty="0" smtClean="0">
              <a:solidFill>
                <a:schemeClr val="accent5"/>
              </a:solidFill>
            </a:endParaRPr>
          </a:p>
          <a:p>
            <a:endParaRPr lang="en-US" dirty="0"/>
          </a:p>
        </p:txBody>
      </p:sp>
      <p:pic>
        <p:nvPicPr>
          <p:cNvPr id="5" name="Picture 2"/>
          <p:cNvPicPr>
            <a:picLocks noChangeAspect="1" noChangeArrowheads="1"/>
          </p:cNvPicPr>
          <p:nvPr/>
        </p:nvPicPr>
        <p:blipFill>
          <a:blip r:embed="rId3"/>
          <a:srcRect/>
          <a:stretch>
            <a:fillRect/>
          </a:stretch>
        </p:blipFill>
        <p:spPr bwMode="auto">
          <a:xfrm>
            <a:off x="-219808" y="2031023"/>
            <a:ext cx="4914900" cy="38334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1362974" y="1002887"/>
            <a:ext cx="6236898" cy="2551196"/>
          </a:xfrm>
          <a:prstGeom prst="rect">
            <a:avLst/>
          </a:prstGeom>
          <a:noFill/>
          <a:ln w="9525">
            <a:noFill/>
            <a:miter lim="800000"/>
            <a:headEnd/>
            <a:tailEnd/>
          </a:ln>
          <a:effectLst/>
        </p:spPr>
      </p:pic>
      <p:sp>
        <p:nvSpPr>
          <p:cNvPr id="5" name="TextBox 4"/>
          <p:cNvSpPr txBox="1"/>
          <p:nvPr/>
        </p:nvSpPr>
        <p:spPr>
          <a:xfrm>
            <a:off x="2855344" y="488829"/>
            <a:ext cx="2984739" cy="307777"/>
          </a:xfrm>
          <a:prstGeom prst="rect">
            <a:avLst/>
          </a:prstGeom>
          <a:noFill/>
        </p:spPr>
        <p:txBody>
          <a:bodyPr wrap="square" rtlCol="0">
            <a:spAutoFit/>
          </a:bodyPr>
          <a:lstStyle/>
          <a:p>
            <a:pPr algn="ctr"/>
            <a:r>
              <a:rPr lang="en-US" b="1" dirty="0" smtClean="0">
                <a:solidFill>
                  <a:srgbClr val="002060"/>
                </a:solidFill>
              </a:rPr>
              <a:t>PAIRPLOT</a:t>
            </a:r>
          </a:p>
        </p:txBody>
      </p:sp>
      <p:sp>
        <p:nvSpPr>
          <p:cNvPr id="6" name="TextBox 5"/>
          <p:cNvSpPr txBox="1"/>
          <p:nvPr/>
        </p:nvSpPr>
        <p:spPr>
          <a:xfrm>
            <a:off x="1285336" y="3873260"/>
            <a:ext cx="6090249" cy="307777"/>
          </a:xfrm>
          <a:prstGeom prst="rect">
            <a:avLst/>
          </a:prstGeom>
          <a:noFill/>
        </p:spPr>
        <p:txBody>
          <a:bodyPr wrap="square" rtlCol="0">
            <a:spAutoFit/>
          </a:bodyPr>
          <a:lstStyle/>
          <a:p>
            <a:pPr algn="ctr"/>
            <a:r>
              <a:rPr lang="en-US" dirty="0" smtClean="0"/>
              <a:t>Pair plot showing relationship between Year and CO2 columns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1794294" y="499073"/>
            <a:ext cx="5382883" cy="2287258"/>
          </a:xfrm>
          <a:prstGeom prst="rect">
            <a:avLst/>
          </a:prstGeom>
          <a:noFill/>
          <a:ln w="9525">
            <a:noFill/>
            <a:miter lim="800000"/>
            <a:headEnd/>
            <a:tailEnd/>
          </a:ln>
          <a:effectLst/>
        </p:spPr>
      </p:pic>
      <p:sp>
        <p:nvSpPr>
          <p:cNvPr id="6" name="TextBox 5"/>
          <p:cNvSpPr txBox="1"/>
          <p:nvPr/>
        </p:nvSpPr>
        <p:spPr>
          <a:xfrm>
            <a:off x="1561381" y="109269"/>
            <a:ext cx="5805577" cy="307777"/>
          </a:xfrm>
          <a:prstGeom prst="rect">
            <a:avLst/>
          </a:prstGeom>
          <a:noFill/>
        </p:spPr>
        <p:txBody>
          <a:bodyPr wrap="square" rtlCol="0">
            <a:spAutoFit/>
          </a:bodyPr>
          <a:lstStyle/>
          <a:p>
            <a:pPr algn="ctr"/>
            <a:r>
              <a:rPr lang="en-US" b="1" dirty="0" smtClean="0">
                <a:solidFill>
                  <a:srgbClr val="002060"/>
                </a:solidFill>
              </a:rPr>
              <a:t>HISTOGRAM</a:t>
            </a:r>
          </a:p>
        </p:txBody>
      </p:sp>
      <p:sp>
        <p:nvSpPr>
          <p:cNvPr id="7" name="TextBox 6"/>
          <p:cNvSpPr txBox="1"/>
          <p:nvPr/>
        </p:nvSpPr>
        <p:spPr>
          <a:xfrm>
            <a:off x="2009955" y="3769743"/>
            <a:ext cx="5348377" cy="523220"/>
          </a:xfrm>
          <a:prstGeom prst="rect">
            <a:avLst/>
          </a:prstGeom>
          <a:noFill/>
        </p:spPr>
        <p:txBody>
          <a:bodyPr wrap="square" rtlCol="0">
            <a:spAutoFit/>
          </a:bodyPr>
          <a:lstStyle/>
          <a:p>
            <a:pPr algn="ctr"/>
            <a:r>
              <a:rPr lang="en-US" b="1" dirty="0" smtClean="0">
                <a:solidFill>
                  <a:srgbClr val="002060"/>
                </a:solidFill>
              </a:rPr>
              <a:t>CORRELATION MATRIX</a:t>
            </a:r>
          </a:p>
          <a:p>
            <a:pPr algn="ctr"/>
            <a:endParaRPr lang="en-US" dirty="0">
              <a:solidFill>
                <a:srgbClr val="002060"/>
              </a:solidFill>
            </a:endParaRPr>
          </a:p>
        </p:txBody>
      </p:sp>
      <p:sp>
        <p:nvSpPr>
          <p:cNvPr id="8" name="TextBox 7"/>
          <p:cNvSpPr txBox="1"/>
          <p:nvPr/>
        </p:nvSpPr>
        <p:spPr>
          <a:xfrm>
            <a:off x="2277373" y="2846716"/>
            <a:ext cx="4684144" cy="307777"/>
          </a:xfrm>
          <a:prstGeom prst="rect">
            <a:avLst/>
          </a:prstGeom>
          <a:noFill/>
        </p:spPr>
        <p:txBody>
          <a:bodyPr wrap="square" rtlCol="0">
            <a:spAutoFit/>
          </a:bodyPr>
          <a:lstStyle/>
          <a:p>
            <a:pPr algn="ctr"/>
            <a:r>
              <a:rPr lang="en-US" dirty="0" smtClean="0"/>
              <a:t>Histogram showing that Data is right skewed</a:t>
            </a:r>
            <a:endParaRPr lang="en-US" dirty="0"/>
          </a:p>
        </p:txBody>
      </p:sp>
      <p:sp>
        <p:nvSpPr>
          <p:cNvPr id="9" name="TextBox 8"/>
          <p:cNvSpPr txBox="1"/>
          <p:nvPr/>
        </p:nvSpPr>
        <p:spPr>
          <a:xfrm>
            <a:off x="1302589" y="5943601"/>
            <a:ext cx="6357668" cy="307777"/>
          </a:xfrm>
          <a:prstGeom prst="rect">
            <a:avLst/>
          </a:prstGeom>
          <a:noFill/>
        </p:spPr>
        <p:txBody>
          <a:bodyPr wrap="square" rtlCol="0">
            <a:spAutoFit/>
          </a:bodyPr>
          <a:lstStyle/>
          <a:p>
            <a:pPr algn="ctr">
              <a:buClr>
                <a:srgbClr val="002060"/>
              </a:buClr>
            </a:pPr>
            <a:r>
              <a:rPr lang="en-US" dirty="0" smtClean="0">
                <a:solidFill>
                  <a:schemeClr val="tx1"/>
                </a:solidFill>
              </a:rPr>
              <a:t>Correlation Matrix shows Columns Year and CO2 have a very good correlation </a:t>
            </a:r>
          </a:p>
        </p:txBody>
      </p:sp>
      <p:pic>
        <p:nvPicPr>
          <p:cNvPr id="2" name="Picture 2"/>
          <p:cNvPicPr>
            <a:picLocks noChangeAspect="1" noChangeArrowheads="1"/>
          </p:cNvPicPr>
          <p:nvPr/>
        </p:nvPicPr>
        <p:blipFill>
          <a:blip r:embed="rId4"/>
          <a:srcRect/>
          <a:stretch>
            <a:fillRect/>
          </a:stretch>
        </p:blipFill>
        <p:spPr bwMode="auto">
          <a:xfrm>
            <a:off x="2674189" y="4324620"/>
            <a:ext cx="4157932" cy="1420572"/>
          </a:xfrm>
          <a:prstGeom prst="rect">
            <a:avLst/>
          </a:prstGeom>
          <a:noFill/>
          <a:ln w="9525">
            <a:noFill/>
            <a:miter lim="800000"/>
            <a:headEnd/>
            <a:tailEnd/>
          </a:ln>
          <a:effectLst/>
        </p:spPr>
      </p:pic>
      <p:pic>
        <p:nvPicPr>
          <p:cNvPr id="10" name="Google Shape;362;p4"/>
          <p:cNvPicPr preferRelativeResize="0"/>
          <p:nvPr/>
        </p:nvPicPr>
        <p:blipFill rotWithShape="1">
          <a:blip r:embed="rId5">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1880559" y="516957"/>
            <a:ext cx="5063706" cy="2019210"/>
          </a:xfrm>
          <a:prstGeom prst="rect">
            <a:avLst/>
          </a:prstGeom>
          <a:noFill/>
          <a:ln w="9525">
            <a:noFill/>
            <a:miter lim="800000"/>
            <a:headEnd/>
            <a:tailEnd/>
          </a:ln>
          <a:effectLst/>
        </p:spPr>
      </p:pic>
      <p:sp>
        <p:nvSpPr>
          <p:cNvPr id="6" name="TextBox 5"/>
          <p:cNvSpPr txBox="1"/>
          <p:nvPr/>
        </p:nvSpPr>
        <p:spPr>
          <a:xfrm>
            <a:off x="3347049" y="163902"/>
            <a:ext cx="2441275" cy="307777"/>
          </a:xfrm>
          <a:prstGeom prst="rect">
            <a:avLst/>
          </a:prstGeom>
          <a:noFill/>
        </p:spPr>
        <p:txBody>
          <a:bodyPr wrap="square" rtlCol="0">
            <a:spAutoFit/>
          </a:bodyPr>
          <a:lstStyle/>
          <a:p>
            <a:pPr algn="ctr"/>
            <a:r>
              <a:rPr lang="en-US" b="1" dirty="0" smtClean="0">
                <a:solidFill>
                  <a:srgbClr val="002060"/>
                </a:solidFill>
              </a:rPr>
              <a:t>DENSITY  PLOT</a:t>
            </a:r>
            <a:endParaRPr lang="en-US" b="1" dirty="0">
              <a:solidFill>
                <a:srgbClr val="002060"/>
              </a:solidFill>
            </a:endParaRPr>
          </a:p>
        </p:txBody>
      </p:sp>
      <p:pic>
        <p:nvPicPr>
          <p:cNvPr id="2052" name="Picture 4"/>
          <p:cNvPicPr>
            <a:picLocks noChangeAspect="1" noChangeArrowheads="1"/>
          </p:cNvPicPr>
          <p:nvPr/>
        </p:nvPicPr>
        <p:blipFill>
          <a:blip r:embed="rId4"/>
          <a:srcRect/>
          <a:stretch>
            <a:fillRect/>
          </a:stretch>
        </p:blipFill>
        <p:spPr bwMode="auto">
          <a:xfrm>
            <a:off x="1777042" y="3826175"/>
            <a:ext cx="5167222" cy="2057041"/>
          </a:xfrm>
          <a:prstGeom prst="rect">
            <a:avLst/>
          </a:prstGeom>
          <a:noFill/>
          <a:ln w="9525">
            <a:noFill/>
            <a:miter lim="800000"/>
            <a:headEnd/>
            <a:tailEnd/>
          </a:ln>
          <a:effectLst/>
        </p:spPr>
      </p:pic>
      <p:sp>
        <p:nvSpPr>
          <p:cNvPr id="8" name="TextBox 7"/>
          <p:cNvSpPr txBox="1"/>
          <p:nvPr/>
        </p:nvSpPr>
        <p:spPr>
          <a:xfrm>
            <a:off x="3439065" y="3439063"/>
            <a:ext cx="2441275" cy="307777"/>
          </a:xfrm>
          <a:prstGeom prst="rect">
            <a:avLst/>
          </a:prstGeom>
          <a:noFill/>
        </p:spPr>
        <p:txBody>
          <a:bodyPr wrap="square" rtlCol="0">
            <a:spAutoFit/>
          </a:bodyPr>
          <a:lstStyle/>
          <a:p>
            <a:pPr algn="ctr"/>
            <a:r>
              <a:rPr lang="en-US" b="1" dirty="0" smtClean="0">
                <a:solidFill>
                  <a:srgbClr val="002060"/>
                </a:solidFill>
              </a:rPr>
              <a:t>SCATTER  PLOT</a:t>
            </a:r>
            <a:endParaRPr lang="en-US" b="1" dirty="0">
              <a:solidFill>
                <a:srgbClr val="002060"/>
              </a:solidFill>
            </a:endParaRPr>
          </a:p>
        </p:txBody>
      </p:sp>
      <p:sp>
        <p:nvSpPr>
          <p:cNvPr id="9" name="TextBox 8"/>
          <p:cNvSpPr txBox="1"/>
          <p:nvPr/>
        </p:nvSpPr>
        <p:spPr>
          <a:xfrm>
            <a:off x="2734573" y="2639683"/>
            <a:ext cx="3666227" cy="307777"/>
          </a:xfrm>
          <a:prstGeom prst="rect">
            <a:avLst/>
          </a:prstGeom>
          <a:noFill/>
        </p:spPr>
        <p:txBody>
          <a:bodyPr wrap="square" rtlCol="0">
            <a:spAutoFit/>
          </a:bodyPr>
          <a:lstStyle/>
          <a:p>
            <a:pPr algn="ctr"/>
            <a:r>
              <a:rPr lang="en-US" dirty="0" smtClean="0">
                <a:latin typeface="+mj-lt"/>
              </a:rPr>
              <a:t>Density Plot shows Distribution of data </a:t>
            </a:r>
            <a:endParaRPr lang="en-US" dirty="0">
              <a:latin typeface="+mj-lt"/>
            </a:endParaRPr>
          </a:p>
        </p:txBody>
      </p:sp>
      <p:sp>
        <p:nvSpPr>
          <p:cNvPr id="10" name="TextBox 9"/>
          <p:cNvSpPr txBox="1"/>
          <p:nvPr/>
        </p:nvSpPr>
        <p:spPr>
          <a:xfrm>
            <a:off x="1293962" y="6009736"/>
            <a:ext cx="6288657" cy="307777"/>
          </a:xfrm>
          <a:prstGeom prst="rect">
            <a:avLst/>
          </a:prstGeom>
          <a:noFill/>
        </p:spPr>
        <p:txBody>
          <a:bodyPr wrap="square" rtlCol="0">
            <a:spAutoFit/>
          </a:bodyPr>
          <a:lstStyle/>
          <a:p>
            <a:pPr algn="ctr"/>
            <a:r>
              <a:rPr lang="en-US" dirty="0" smtClean="0">
                <a:latin typeface="+mj-lt"/>
              </a:rPr>
              <a:t>Scatter Plot shows Strong positive linear </a:t>
            </a:r>
            <a:r>
              <a:rPr lang="en-US" dirty="0" err="1" smtClean="0">
                <a:latin typeface="+mj-lt"/>
              </a:rPr>
              <a:t>correlationship</a:t>
            </a:r>
            <a:r>
              <a:rPr lang="en-US" dirty="0" smtClean="0">
                <a:latin typeface="+mj-lt"/>
              </a:rPr>
              <a:t> between variables </a:t>
            </a:r>
            <a:endParaRPr lang="en-US" dirty="0">
              <a:latin typeface="+mj-lt"/>
            </a:endParaRPr>
          </a:p>
        </p:txBody>
      </p:sp>
      <p:pic>
        <p:nvPicPr>
          <p:cNvPr id="11" name="Google Shape;362;p4"/>
          <p:cNvPicPr preferRelativeResize="0"/>
          <p:nvPr/>
        </p:nvPicPr>
        <p:blipFill rotWithShape="1">
          <a:blip r:embed="rId5">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992702" y="523286"/>
            <a:ext cx="5365630" cy="954107"/>
          </a:xfrm>
          <a:prstGeom prst="rect">
            <a:avLst/>
          </a:prstGeom>
        </p:spPr>
        <p:txBody>
          <a:bodyPr wrap="square">
            <a:spAutoFit/>
          </a:bodyPr>
          <a:lstStyle/>
          <a:p>
            <a:pPr algn="ctr"/>
            <a:r>
              <a:rPr lang="en-US" sz="2800" b="1" dirty="0" smtClean="0">
                <a:solidFill>
                  <a:srgbClr val="002060"/>
                </a:solidFill>
                <a:latin typeface="Times New Roman" panose="02020603050405020304" pitchFamily="18" charset="0"/>
                <a:cs typeface="Times New Roman" panose="02020603050405020304" pitchFamily="18" charset="0"/>
              </a:rPr>
              <a:t>Transforming  of  Data to Normal Distribution</a:t>
            </a:r>
            <a:endParaRPr lang="en-US" sz="2800" b="1" dirty="0">
              <a:solidFill>
                <a:srgbClr val="002060"/>
              </a:solidFill>
            </a:endParaRPr>
          </a:p>
        </p:txBody>
      </p:sp>
      <p:sp>
        <p:nvSpPr>
          <p:cNvPr id="5" name="TextBox 4"/>
          <p:cNvSpPr txBox="1"/>
          <p:nvPr/>
        </p:nvSpPr>
        <p:spPr>
          <a:xfrm>
            <a:off x="1112808" y="1923691"/>
            <a:ext cx="6840747" cy="2462213"/>
          </a:xfrm>
          <a:prstGeom prst="rect">
            <a:avLst/>
          </a:prstGeom>
          <a:noFill/>
        </p:spPr>
        <p:txBody>
          <a:bodyPr wrap="square" rtlCol="0">
            <a:spAutoFit/>
          </a:bodyPr>
          <a:lstStyle/>
          <a:p>
            <a:pPr>
              <a:buFont typeface="Wingdings" pitchFamily="2" charset="2"/>
              <a:buChar char="v"/>
            </a:pPr>
            <a:r>
              <a:rPr lang="en-US" dirty="0" smtClean="0"/>
              <a:t> </a:t>
            </a:r>
            <a:r>
              <a:rPr lang="en-US" b="1" dirty="0" smtClean="0">
                <a:solidFill>
                  <a:srgbClr val="002060"/>
                </a:solidFill>
              </a:rPr>
              <a:t>SQUARE-ROOT TRANSFORMATION</a:t>
            </a:r>
          </a:p>
          <a:p>
            <a:pPr>
              <a:buFont typeface="Wingdings" pitchFamily="2" charset="2"/>
              <a:buChar char="v"/>
            </a:pPr>
            <a:endParaRPr lang="en-US" dirty="0" smtClean="0"/>
          </a:p>
          <a:p>
            <a:pPr>
              <a:buFont typeface="Wingdings" pitchFamily="2" charset="2"/>
              <a:buChar char="v"/>
            </a:pPr>
            <a:endParaRPr lang="en-US" dirty="0" smtClean="0"/>
          </a:p>
          <a:p>
            <a:pPr>
              <a:buFont typeface="Wingdings" pitchFamily="2" charset="2"/>
              <a:buChar char="v"/>
            </a:pPr>
            <a:r>
              <a:rPr lang="en-US" b="1" dirty="0" smtClean="0">
                <a:solidFill>
                  <a:srgbClr val="002060"/>
                </a:solidFill>
              </a:rPr>
              <a:t> LOG TRANSFORMATION</a:t>
            </a:r>
          </a:p>
          <a:p>
            <a:pPr>
              <a:buFont typeface="Wingdings" pitchFamily="2" charset="2"/>
              <a:buChar char="v"/>
            </a:pPr>
            <a:endParaRPr lang="en-US" dirty="0" smtClean="0"/>
          </a:p>
          <a:p>
            <a:pPr>
              <a:buFont typeface="Wingdings" pitchFamily="2" charset="2"/>
              <a:buChar char="v"/>
            </a:pPr>
            <a:endParaRPr lang="en-US" dirty="0" smtClean="0"/>
          </a:p>
          <a:p>
            <a:pPr>
              <a:buFont typeface="Wingdings" pitchFamily="2" charset="2"/>
              <a:buChar char="v"/>
            </a:pPr>
            <a:r>
              <a:rPr lang="en-US" b="1" dirty="0" smtClean="0">
                <a:solidFill>
                  <a:srgbClr val="002060"/>
                </a:solidFill>
              </a:rPr>
              <a:t> RECIPROCAL TRANSFORMATION</a:t>
            </a:r>
          </a:p>
          <a:p>
            <a:pPr>
              <a:buFont typeface="Wingdings" pitchFamily="2" charset="2"/>
              <a:buChar char="v"/>
            </a:pPr>
            <a:endParaRPr lang="en-US" dirty="0" smtClean="0"/>
          </a:p>
          <a:p>
            <a:pPr>
              <a:buFont typeface="Wingdings" pitchFamily="2" charset="2"/>
              <a:buChar char="v"/>
            </a:pPr>
            <a:endParaRPr lang="en-US" dirty="0" smtClean="0"/>
          </a:p>
          <a:p>
            <a:pPr>
              <a:buFont typeface="Wingdings" pitchFamily="2" charset="2"/>
              <a:buChar char="v"/>
            </a:pPr>
            <a:r>
              <a:rPr lang="en-US" b="1" dirty="0" smtClean="0">
                <a:solidFill>
                  <a:srgbClr val="002060"/>
                </a:solidFill>
              </a:rPr>
              <a:t> EXPONENTIAL TRANSFORMATION</a:t>
            </a:r>
          </a:p>
          <a:p>
            <a:endParaRPr lang="en-US" dirty="0"/>
          </a:p>
        </p:txBody>
      </p:sp>
      <p:pic>
        <p:nvPicPr>
          <p:cNvPr id="6"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603848" y="1085132"/>
            <a:ext cx="3510952" cy="2883019"/>
          </a:xfrm>
          <a:prstGeom prst="rect">
            <a:avLst/>
          </a:prstGeom>
          <a:noFill/>
          <a:ln w="9525">
            <a:noFill/>
            <a:miter lim="800000"/>
            <a:headEnd/>
            <a:tailEnd/>
          </a:ln>
          <a:effectLst/>
        </p:spPr>
      </p:pic>
      <p:sp>
        <p:nvSpPr>
          <p:cNvPr id="4" name="TextBox 3"/>
          <p:cNvSpPr txBox="1"/>
          <p:nvPr/>
        </p:nvSpPr>
        <p:spPr>
          <a:xfrm>
            <a:off x="2760452" y="439948"/>
            <a:ext cx="3364302" cy="307777"/>
          </a:xfrm>
          <a:prstGeom prst="rect">
            <a:avLst/>
          </a:prstGeom>
          <a:noFill/>
        </p:spPr>
        <p:txBody>
          <a:bodyPr wrap="square" rtlCol="0">
            <a:spAutoFit/>
          </a:bodyPr>
          <a:lstStyle/>
          <a:p>
            <a:r>
              <a:rPr lang="en-US" b="1" dirty="0" smtClean="0">
                <a:solidFill>
                  <a:srgbClr val="002060"/>
                </a:solidFill>
              </a:rPr>
              <a:t>SQUARE-ROOT TRANSFORMATION</a:t>
            </a:r>
            <a:endParaRPr lang="en-US" b="1" dirty="0">
              <a:solidFill>
                <a:srgbClr val="002060"/>
              </a:solidFill>
            </a:endParaRPr>
          </a:p>
        </p:txBody>
      </p:sp>
      <p:sp>
        <p:nvSpPr>
          <p:cNvPr id="5" name="TextBox 4"/>
          <p:cNvSpPr txBox="1"/>
          <p:nvPr/>
        </p:nvSpPr>
        <p:spPr>
          <a:xfrm>
            <a:off x="1233576" y="5218981"/>
            <a:ext cx="6788990" cy="584775"/>
          </a:xfrm>
          <a:prstGeom prst="rect">
            <a:avLst/>
          </a:prstGeom>
          <a:noFill/>
        </p:spPr>
        <p:txBody>
          <a:bodyPr wrap="square" rtlCol="0">
            <a:spAutoFit/>
          </a:bodyPr>
          <a:lstStyle/>
          <a:p>
            <a:r>
              <a:rPr lang="en-US" sz="1600" dirty="0" smtClean="0">
                <a:solidFill>
                  <a:srgbClr val="002060"/>
                </a:solidFill>
                <a:latin typeface="Times New Roman" panose="02020603050405020304" pitchFamily="18" charset="0"/>
                <a:cs typeface="Times New Roman" panose="02020603050405020304" pitchFamily="18" charset="0"/>
              </a:rPr>
              <a:t>After applying  </a:t>
            </a:r>
            <a:r>
              <a:rPr lang="en-US" sz="1600" b="1" dirty="0" smtClean="0">
                <a:solidFill>
                  <a:srgbClr val="002060"/>
                </a:solidFill>
                <a:latin typeface="Times New Roman" panose="02020603050405020304" pitchFamily="18" charset="0"/>
                <a:cs typeface="Times New Roman" panose="02020603050405020304" pitchFamily="18" charset="0"/>
              </a:rPr>
              <a:t>Square </a:t>
            </a:r>
            <a:r>
              <a:rPr lang="en-US" sz="1600" dirty="0" smtClean="0">
                <a:solidFill>
                  <a:srgbClr val="002060"/>
                </a:solidFill>
                <a:latin typeface="Times New Roman" panose="02020603050405020304" pitchFamily="18" charset="0"/>
                <a:cs typeface="Times New Roman" panose="02020603050405020304" pitchFamily="18" charset="0"/>
              </a:rPr>
              <a:t>-</a:t>
            </a:r>
            <a:r>
              <a:rPr lang="en-US" sz="1600" b="1" dirty="0" smtClean="0">
                <a:solidFill>
                  <a:srgbClr val="002060"/>
                </a:solidFill>
                <a:latin typeface="Times New Roman" panose="02020603050405020304" pitchFamily="18" charset="0"/>
                <a:cs typeface="Times New Roman" panose="02020603050405020304" pitchFamily="18" charset="0"/>
              </a:rPr>
              <a:t>root  transformation ,</a:t>
            </a:r>
            <a:r>
              <a:rPr lang="en-US" sz="1600" dirty="0" smtClean="0">
                <a:solidFill>
                  <a:srgbClr val="002060"/>
                </a:solidFill>
                <a:latin typeface="Times New Roman" panose="02020603050405020304" pitchFamily="18" charset="0"/>
                <a:cs typeface="Times New Roman" panose="02020603050405020304" pitchFamily="18" charset="0"/>
              </a:rPr>
              <a:t>we  have found that the data is not normally distributed</a:t>
            </a:r>
            <a:r>
              <a:rPr lang="en-US" sz="1600" dirty="0" smtClean="0">
                <a:latin typeface="Times New Roman" panose="02020603050405020304" pitchFamily="18" charset="0"/>
                <a:cs typeface="Times New Roman" panose="02020603050405020304" pitchFamily="18" charset="0"/>
              </a:rPr>
              <a:t>.</a:t>
            </a:r>
            <a:endParaRPr lang="en-US" sz="1600" dirty="0"/>
          </a:p>
        </p:txBody>
      </p:sp>
      <p:pic>
        <p:nvPicPr>
          <p:cNvPr id="1026" name="Picture 2"/>
          <p:cNvPicPr>
            <a:picLocks noChangeAspect="1" noChangeArrowheads="1"/>
          </p:cNvPicPr>
          <p:nvPr/>
        </p:nvPicPr>
        <p:blipFill>
          <a:blip r:embed="rId4"/>
          <a:srcRect/>
          <a:stretch>
            <a:fillRect/>
          </a:stretch>
        </p:blipFill>
        <p:spPr bwMode="auto">
          <a:xfrm>
            <a:off x="4725120" y="1123682"/>
            <a:ext cx="3886200" cy="2792710"/>
          </a:xfrm>
          <a:prstGeom prst="rect">
            <a:avLst/>
          </a:prstGeom>
          <a:noFill/>
          <a:ln w="9525">
            <a:noFill/>
            <a:miter lim="800000"/>
            <a:headEnd/>
            <a:tailEnd/>
          </a:ln>
          <a:effectLst/>
        </p:spPr>
      </p:pic>
      <p:sp>
        <p:nvSpPr>
          <p:cNvPr id="6" name="TextBox 5"/>
          <p:cNvSpPr txBox="1"/>
          <p:nvPr/>
        </p:nvSpPr>
        <p:spPr>
          <a:xfrm>
            <a:off x="1233576" y="4209689"/>
            <a:ext cx="2518914" cy="307777"/>
          </a:xfrm>
          <a:prstGeom prst="rect">
            <a:avLst/>
          </a:prstGeom>
          <a:noFill/>
        </p:spPr>
        <p:txBody>
          <a:bodyPr wrap="square" rtlCol="0">
            <a:spAutoFit/>
          </a:bodyPr>
          <a:lstStyle/>
          <a:p>
            <a:r>
              <a:rPr lang="en-US" dirty="0" smtClean="0"/>
              <a:t>       Histogram(Skewed)</a:t>
            </a:r>
            <a:endParaRPr lang="en-US" dirty="0"/>
          </a:p>
        </p:txBody>
      </p:sp>
      <p:sp>
        <p:nvSpPr>
          <p:cNvPr id="7" name="TextBox 6"/>
          <p:cNvSpPr txBox="1"/>
          <p:nvPr/>
        </p:nvSpPr>
        <p:spPr>
          <a:xfrm>
            <a:off x="5244862" y="4180933"/>
            <a:ext cx="3148640" cy="523220"/>
          </a:xfrm>
          <a:prstGeom prst="rect">
            <a:avLst/>
          </a:prstGeom>
          <a:noFill/>
        </p:spPr>
        <p:txBody>
          <a:bodyPr wrap="square" rtlCol="0">
            <a:spAutoFit/>
          </a:bodyPr>
          <a:lstStyle/>
          <a:p>
            <a:pPr algn="ctr"/>
            <a:r>
              <a:rPr lang="en-US" dirty="0" smtClean="0"/>
              <a:t>       Probability Plot </a:t>
            </a:r>
          </a:p>
          <a:p>
            <a:pPr algn="ctr"/>
            <a:r>
              <a:rPr lang="en-US" dirty="0" smtClean="0"/>
              <a:t>  (not normally distributed)</a:t>
            </a:r>
            <a:endParaRPr lang="en-US" dirty="0"/>
          </a:p>
        </p:txBody>
      </p:sp>
      <p:pic>
        <p:nvPicPr>
          <p:cNvPr id="8" name="Google Shape;362;p4"/>
          <p:cNvPicPr preferRelativeResize="0"/>
          <p:nvPr/>
        </p:nvPicPr>
        <p:blipFill rotWithShape="1">
          <a:blip r:embed="rId5">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724620" y="989073"/>
            <a:ext cx="3234905" cy="3099848"/>
          </a:xfrm>
          <a:prstGeom prst="rect">
            <a:avLst/>
          </a:prstGeom>
          <a:noFill/>
          <a:ln w="9525">
            <a:noFill/>
            <a:miter lim="800000"/>
            <a:headEnd/>
            <a:tailEnd/>
          </a:ln>
          <a:effectLst/>
        </p:spPr>
      </p:pic>
      <p:sp>
        <p:nvSpPr>
          <p:cNvPr id="3" name="TextBox 2"/>
          <p:cNvSpPr txBox="1"/>
          <p:nvPr/>
        </p:nvSpPr>
        <p:spPr>
          <a:xfrm>
            <a:off x="2251494" y="474453"/>
            <a:ext cx="3364302" cy="307777"/>
          </a:xfrm>
          <a:prstGeom prst="rect">
            <a:avLst/>
          </a:prstGeom>
          <a:noFill/>
        </p:spPr>
        <p:txBody>
          <a:bodyPr wrap="square" rtlCol="0">
            <a:spAutoFit/>
          </a:bodyPr>
          <a:lstStyle/>
          <a:p>
            <a:endParaRPr lang="en-US" dirty="0"/>
          </a:p>
        </p:txBody>
      </p:sp>
      <p:sp>
        <p:nvSpPr>
          <p:cNvPr id="4" name="TextBox 3"/>
          <p:cNvSpPr txBox="1"/>
          <p:nvPr/>
        </p:nvSpPr>
        <p:spPr>
          <a:xfrm>
            <a:off x="2605177" y="448574"/>
            <a:ext cx="3372929" cy="307777"/>
          </a:xfrm>
          <a:prstGeom prst="rect">
            <a:avLst/>
          </a:prstGeom>
          <a:noFill/>
        </p:spPr>
        <p:txBody>
          <a:bodyPr wrap="square" rtlCol="0">
            <a:spAutoFit/>
          </a:bodyPr>
          <a:lstStyle/>
          <a:p>
            <a:pPr algn="ctr"/>
            <a:r>
              <a:rPr lang="en-US" b="1" dirty="0" smtClean="0">
                <a:solidFill>
                  <a:srgbClr val="002060"/>
                </a:solidFill>
              </a:rPr>
              <a:t>LOG TRANSFORMATION</a:t>
            </a:r>
            <a:endParaRPr lang="en-US" b="1" dirty="0">
              <a:solidFill>
                <a:srgbClr val="002060"/>
              </a:solidFill>
            </a:endParaRPr>
          </a:p>
        </p:txBody>
      </p:sp>
      <p:sp>
        <p:nvSpPr>
          <p:cNvPr id="5" name="Rectangle 4"/>
          <p:cNvSpPr/>
          <p:nvPr/>
        </p:nvSpPr>
        <p:spPr>
          <a:xfrm>
            <a:off x="1207698" y="5462016"/>
            <a:ext cx="6211019" cy="584775"/>
          </a:xfrm>
          <a:prstGeom prst="rect">
            <a:avLst/>
          </a:prstGeom>
        </p:spPr>
        <p:txBody>
          <a:bodyPr wrap="square">
            <a:spAutoFit/>
          </a:bodyPr>
          <a:lstStyle/>
          <a:p>
            <a:r>
              <a:rPr lang="en-US" sz="1600" dirty="0" smtClean="0">
                <a:solidFill>
                  <a:srgbClr val="002060"/>
                </a:solidFill>
                <a:latin typeface="Times New Roman" panose="02020603050405020304" pitchFamily="18" charset="0"/>
                <a:cs typeface="Times New Roman" panose="02020603050405020304" pitchFamily="18" charset="0"/>
              </a:rPr>
              <a:t>After applying  </a:t>
            </a:r>
            <a:r>
              <a:rPr lang="en-US" sz="1600" b="1" dirty="0" smtClean="0">
                <a:solidFill>
                  <a:srgbClr val="002060"/>
                </a:solidFill>
                <a:latin typeface="Times New Roman" panose="02020603050405020304" pitchFamily="18" charset="0"/>
                <a:cs typeface="Times New Roman" panose="02020603050405020304" pitchFamily="18" charset="0"/>
              </a:rPr>
              <a:t>Log transformation </a:t>
            </a:r>
            <a:r>
              <a:rPr lang="en-US" sz="1600" dirty="0" smtClean="0">
                <a:solidFill>
                  <a:srgbClr val="002060"/>
                </a:solidFill>
                <a:latin typeface="Times New Roman" panose="02020603050405020304" pitchFamily="18" charset="0"/>
                <a:cs typeface="Times New Roman" panose="02020603050405020304" pitchFamily="18" charset="0"/>
              </a:rPr>
              <a:t>we have found that the data is not normally distributed</a:t>
            </a:r>
            <a:r>
              <a:rPr lang="en-US" sz="1600" dirty="0" smtClean="0">
                <a:latin typeface="Times New Roman" panose="02020603050405020304" pitchFamily="18" charset="0"/>
                <a:cs typeface="Times New Roman" panose="02020603050405020304" pitchFamily="18" charset="0"/>
              </a:rPr>
              <a:t>.</a:t>
            </a:r>
            <a:endParaRPr lang="en-US" sz="1600" dirty="0"/>
          </a:p>
        </p:txBody>
      </p:sp>
      <p:pic>
        <p:nvPicPr>
          <p:cNvPr id="2050" name="Picture 2"/>
          <p:cNvPicPr>
            <a:picLocks noChangeAspect="1" noChangeArrowheads="1"/>
          </p:cNvPicPr>
          <p:nvPr/>
        </p:nvPicPr>
        <p:blipFill>
          <a:blip r:embed="rId4"/>
          <a:srcRect/>
          <a:stretch>
            <a:fillRect/>
          </a:stretch>
        </p:blipFill>
        <p:spPr bwMode="auto">
          <a:xfrm>
            <a:off x="4623757" y="1117749"/>
            <a:ext cx="3972465" cy="2936665"/>
          </a:xfrm>
          <a:prstGeom prst="rect">
            <a:avLst/>
          </a:prstGeom>
          <a:noFill/>
          <a:ln w="9525">
            <a:noFill/>
            <a:miter lim="800000"/>
            <a:headEnd/>
            <a:tailEnd/>
          </a:ln>
          <a:effectLst/>
        </p:spPr>
      </p:pic>
      <p:sp>
        <p:nvSpPr>
          <p:cNvPr id="7" name="TextBox 6"/>
          <p:cNvSpPr txBox="1"/>
          <p:nvPr/>
        </p:nvSpPr>
        <p:spPr>
          <a:xfrm>
            <a:off x="1181817" y="4321832"/>
            <a:ext cx="2518914" cy="307777"/>
          </a:xfrm>
          <a:prstGeom prst="rect">
            <a:avLst/>
          </a:prstGeom>
          <a:noFill/>
        </p:spPr>
        <p:txBody>
          <a:bodyPr wrap="square" rtlCol="0">
            <a:spAutoFit/>
          </a:bodyPr>
          <a:lstStyle/>
          <a:p>
            <a:r>
              <a:rPr lang="en-US" dirty="0" smtClean="0"/>
              <a:t>       Histogram(Skewed)</a:t>
            </a:r>
            <a:endParaRPr lang="en-US" dirty="0"/>
          </a:p>
        </p:txBody>
      </p:sp>
      <p:sp>
        <p:nvSpPr>
          <p:cNvPr id="8" name="TextBox 7"/>
          <p:cNvSpPr txBox="1"/>
          <p:nvPr/>
        </p:nvSpPr>
        <p:spPr>
          <a:xfrm>
            <a:off x="5270741" y="4327582"/>
            <a:ext cx="3148640" cy="523220"/>
          </a:xfrm>
          <a:prstGeom prst="rect">
            <a:avLst/>
          </a:prstGeom>
          <a:noFill/>
        </p:spPr>
        <p:txBody>
          <a:bodyPr wrap="square" rtlCol="0">
            <a:spAutoFit/>
          </a:bodyPr>
          <a:lstStyle/>
          <a:p>
            <a:pPr algn="ctr"/>
            <a:r>
              <a:rPr lang="en-US" dirty="0" smtClean="0"/>
              <a:t> Probability Plot </a:t>
            </a:r>
          </a:p>
          <a:p>
            <a:pPr algn="ctr"/>
            <a:r>
              <a:rPr lang="en-US" dirty="0" smtClean="0"/>
              <a:t>  (not normally distributed)</a:t>
            </a:r>
            <a:endParaRPr lang="en-US" dirty="0"/>
          </a:p>
        </p:txBody>
      </p:sp>
      <p:pic>
        <p:nvPicPr>
          <p:cNvPr id="9" name="Google Shape;362;p4"/>
          <p:cNvPicPr preferRelativeResize="0"/>
          <p:nvPr/>
        </p:nvPicPr>
        <p:blipFill rotWithShape="1">
          <a:blip r:embed="rId5">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974785" y="905774"/>
            <a:ext cx="3372928" cy="2976113"/>
          </a:xfrm>
          <a:prstGeom prst="rect">
            <a:avLst/>
          </a:prstGeom>
          <a:noFill/>
          <a:ln w="9525">
            <a:noFill/>
            <a:miter lim="800000"/>
            <a:headEnd/>
            <a:tailEnd/>
          </a:ln>
          <a:effectLst/>
        </p:spPr>
      </p:pic>
      <p:sp>
        <p:nvSpPr>
          <p:cNvPr id="3" name="TextBox 2"/>
          <p:cNvSpPr txBox="1"/>
          <p:nvPr/>
        </p:nvSpPr>
        <p:spPr>
          <a:xfrm>
            <a:off x="2596551" y="345057"/>
            <a:ext cx="3838755" cy="307777"/>
          </a:xfrm>
          <a:prstGeom prst="rect">
            <a:avLst/>
          </a:prstGeom>
          <a:noFill/>
        </p:spPr>
        <p:txBody>
          <a:bodyPr wrap="square" rtlCol="0">
            <a:spAutoFit/>
          </a:bodyPr>
          <a:lstStyle/>
          <a:p>
            <a:pPr algn="ctr"/>
            <a:r>
              <a:rPr lang="en-US" b="1" dirty="0" smtClean="0">
                <a:solidFill>
                  <a:srgbClr val="002060"/>
                </a:solidFill>
              </a:rPr>
              <a:t>RECIPROCAL TRANSFORMATION</a:t>
            </a:r>
            <a:endParaRPr lang="en-US" b="1" dirty="0">
              <a:solidFill>
                <a:srgbClr val="002060"/>
              </a:solidFill>
            </a:endParaRPr>
          </a:p>
        </p:txBody>
      </p:sp>
      <p:sp>
        <p:nvSpPr>
          <p:cNvPr id="4" name="Rectangle 3"/>
          <p:cNvSpPr/>
          <p:nvPr/>
        </p:nvSpPr>
        <p:spPr>
          <a:xfrm>
            <a:off x="1207699" y="5203223"/>
            <a:ext cx="6832120" cy="584775"/>
          </a:xfrm>
          <a:prstGeom prst="rect">
            <a:avLst/>
          </a:prstGeom>
        </p:spPr>
        <p:txBody>
          <a:bodyPr wrap="square">
            <a:spAutoFit/>
          </a:bodyPr>
          <a:lstStyle/>
          <a:p>
            <a:r>
              <a:rPr lang="en-US" sz="1600" dirty="0" smtClean="0">
                <a:solidFill>
                  <a:srgbClr val="002060"/>
                </a:solidFill>
                <a:latin typeface="Times New Roman" panose="02020603050405020304" pitchFamily="18" charset="0"/>
                <a:cs typeface="Times New Roman" panose="02020603050405020304" pitchFamily="18" charset="0"/>
              </a:rPr>
              <a:t>After applying  </a:t>
            </a:r>
            <a:r>
              <a:rPr lang="en-US" sz="1600" b="1" dirty="0" smtClean="0">
                <a:solidFill>
                  <a:srgbClr val="002060"/>
                </a:solidFill>
                <a:latin typeface="Times New Roman" panose="02020603050405020304" pitchFamily="18" charset="0"/>
                <a:cs typeface="Times New Roman" panose="02020603050405020304" pitchFamily="18" charset="0"/>
              </a:rPr>
              <a:t>Reciprocal transformation  </a:t>
            </a:r>
            <a:r>
              <a:rPr lang="en-US" sz="1600" dirty="0" smtClean="0">
                <a:solidFill>
                  <a:srgbClr val="002060"/>
                </a:solidFill>
                <a:latin typeface="Times New Roman" panose="02020603050405020304" pitchFamily="18" charset="0"/>
                <a:cs typeface="Times New Roman" panose="02020603050405020304" pitchFamily="18" charset="0"/>
              </a:rPr>
              <a:t>we have found that the data is not normally distributed</a:t>
            </a:r>
            <a:r>
              <a:rPr lang="en-US" sz="1600" dirty="0" smtClean="0">
                <a:latin typeface="Times New Roman" panose="02020603050405020304" pitchFamily="18" charset="0"/>
                <a:cs typeface="Times New Roman" panose="02020603050405020304" pitchFamily="18" charset="0"/>
              </a:rPr>
              <a:t>.</a:t>
            </a:r>
            <a:endParaRPr lang="en-US" sz="1600" dirty="0"/>
          </a:p>
        </p:txBody>
      </p:sp>
      <p:pic>
        <p:nvPicPr>
          <p:cNvPr id="3074" name="Picture 2"/>
          <p:cNvPicPr>
            <a:picLocks noChangeAspect="1" noChangeArrowheads="1"/>
          </p:cNvPicPr>
          <p:nvPr/>
        </p:nvPicPr>
        <p:blipFill>
          <a:blip r:embed="rId4"/>
          <a:srcRect/>
          <a:stretch>
            <a:fillRect/>
          </a:stretch>
        </p:blipFill>
        <p:spPr bwMode="auto">
          <a:xfrm>
            <a:off x="4942936" y="940280"/>
            <a:ext cx="3409322" cy="2898476"/>
          </a:xfrm>
          <a:prstGeom prst="rect">
            <a:avLst/>
          </a:prstGeom>
          <a:noFill/>
          <a:ln w="9525">
            <a:noFill/>
            <a:miter lim="800000"/>
            <a:headEnd/>
            <a:tailEnd/>
          </a:ln>
          <a:effectLst/>
        </p:spPr>
      </p:pic>
      <p:sp>
        <p:nvSpPr>
          <p:cNvPr id="6" name="TextBox 5"/>
          <p:cNvSpPr txBox="1"/>
          <p:nvPr/>
        </p:nvSpPr>
        <p:spPr>
          <a:xfrm>
            <a:off x="1285334" y="4140677"/>
            <a:ext cx="2518914" cy="307777"/>
          </a:xfrm>
          <a:prstGeom prst="rect">
            <a:avLst/>
          </a:prstGeom>
          <a:noFill/>
        </p:spPr>
        <p:txBody>
          <a:bodyPr wrap="square" rtlCol="0">
            <a:spAutoFit/>
          </a:bodyPr>
          <a:lstStyle/>
          <a:p>
            <a:r>
              <a:rPr lang="en-US" dirty="0" smtClean="0"/>
              <a:t>       Histogram(Skewed)</a:t>
            </a:r>
            <a:endParaRPr lang="en-US" dirty="0"/>
          </a:p>
        </p:txBody>
      </p:sp>
      <p:sp>
        <p:nvSpPr>
          <p:cNvPr id="7" name="TextBox 6"/>
          <p:cNvSpPr txBox="1"/>
          <p:nvPr/>
        </p:nvSpPr>
        <p:spPr>
          <a:xfrm>
            <a:off x="5262115" y="4111922"/>
            <a:ext cx="3148640" cy="523220"/>
          </a:xfrm>
          <a:prstGeom prst="rect">
            <a:avLst/>
          </a:prstGeom>
          <a:noFill/>
        </p:spPr>
        <p:txBody>
          <a:bodyPr wrap="square" rtlCol="0">
            <a:spAutoFit/>
          </a:bodyPr>
          <a:lstStyle/>
          <a:p>
            <a:pPr algn="ctr"/>
            <a:r>
              <a:rPr lang="en-US" dirty="0" smtClean="0"/>
              <a:t>        Probability Plot </a:t>
            </a:r>
          </a:p>
          <a:p>
            <a:pPr algn="ctr"/>
            <a:r>
              <a:rPr lang="en-US" dirty="0" smtClean="0"/>
              <a:t>  (not normally distributed)</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715993" y="1044964"/>
            <a:ext cx="3140015" cy="3018077"/>
          </a:xfrm>
          <a:prstGeom prst="rect">
            <a:avLst/>
          </a:prstGeom>
          <a:noFill/>
          <a:ln w="9525">
            <a:noFill/>
            <a:miter lim="800000"/>
            <a:headEnd/>
            <a:tailEnd/>
          </a:ln>
          <a:effectLst/>
        </p:spPr>
      </p:pic>
      <p:sp>
        <p:nvSpPr>
          <p:cNvPr id="3" name="TextBox 2"/>
          <p:cNvSpPr txBox="1"/>
          <p:nvPr/>
        </p:nvSpPr>
        <p:spPr>
          <a:xfrm>
            <a:off x="2717321" y="457200"/>
            <a:ext cx="3899139" cy="307777"/>
          </a:xfrm>
          <a:prstGeom prst="rect">
            <a:avLst/>
          </a:prstGeom>
          <a:noFill/>
        </p:spPr>
        <p:txBody>
          <a:bodyPr wrap="square" rtlCol="0">
            <a:spAutoFit/>
          </a:bodyPr>
          <a:lstStyle/>
          <a:p>
            <a:pPr algn="ctr"/>
            <a:r>
              <a:rPr lang="en-US" b="1" dirty="0" smtClean="0">
                <a:solidFill>
                  <a:srgbClr val="002060"/>
                </a:solidFill>
              </a:rPr>
              <a:t>EXPONENTIAL TRANSFORMATION</a:t>
            </a:r>
            <a:endParaRPr lang="en-US" b="1" dirty="0">
              <a:solidFill>
                <a:srgbClr val="002060"/>
              </a:solidFill>
            </a:endParaRPr>
          </a:p>
        </p:txBody>
      </p:sp>
      <p:sp>
        <p:nvSpPr>
          <p:cNvPr id="4" name="Rectangle 3"/>
          <p:cNvSpPr/>
          <p:nvPr/>
        </p:nvSpPr>
        <p:spPr>
          <a:xfrm>
            <a:off x="1457864" y="5401632"/>
            <a:ext cx="6538823" cy="584775"/>
          </a:xfrm>
          <a:prstGeom prst="rect">
            <a:avLst/>
          </a:prstGeom>
        </p:spPr>
        <p:txBody>
          <a:bodyPr wrap="square">
            <a:spAutoFit/>
          </a:bodyPr>
          <a:lstStyle/>
          <a:p>
            <a:r>
              <a:rPr lang="en-US" sz="1600" dirty="0" smtClean="0">
                <a:solidFill>
                  <a:srgbClr val="002060"/>
                </a:solidFill>
                <a:latin typeface="Times New Roman" panose="02020603050405020304" pitchFamily="18" charset="0"/>
                <a:cs typeface="Times New Roman" panose="02020603050405020304" pitchFamily="18" charset="0"/>
              </a:rPr>
              <a:t>After applying  </a:t>
            </a:r>
            <a:r>
              <a:rPr lang="en-US" sz="1600" b="1" dirty="0" smtClean="0">
                <a:solidFill>
                  <a:srgbClr val="002060"/>
                </a:solidFill>
                <a:latin typeface="Times New Roman" panose="02020603050405020304" pitchFamily="18" charset="0"/>
                <a:cs typeface="Times New Roman" panose="02020603050405020304" pitchFamily="18" charset="0"/>
              </a:rPr>
              <a:t>Exponential transformation </a:t>
            </a:r>
            <a:r>
              <a:rPr lang="en-US" sz="1600" dirty="0" smtClean="0">
                <a:solidFill>
                  <a:srgbClr val="002060"/>
                </a:solidFill>
                <a:latin typeface="Times New Roman" panose="02020603050405020304" pitchFamily="18" charset="0"/>
                <a:cs typeface="Times New Roman" panose="02020603050405020304" pitchFamily="18" charset="0"/>
              </a:rPr>
              <a:t>we have found that the data is not normally distributed</a:t>
            </a:r>
            <a:r>
              <a:rPr lang="en-US" sz="1600" dirty="0" smtClean="0">
                <a:latin typeface="Times New Roman" panose="02020603050405020304" pitchFamily="18" charset="0"/>
                <a:cs typeface="Times New Roman" panose="02020603050405020304" pitchFamily="18" charset="0"/>
              </a:rPr>
              <a:t>.</a:t>
            </a:r>
            <a:endParaRPr lang="en-US" sz="1600" dirty="0"/>
          </a:p>
        </p:txBody>
      </p:sp>
      <p:pic>
        <p:nvPicPr>
          <p:cNvPr id="4098" name="Picture 2"/>
          <p:cNvPicPr>
            <a:picLocks noChangeAspect="1" noChangeArrowheads="1"/>
          </p:cNvPicPr>
          <p:nvPr/>
        </p:nvPicPr>
        <p:blipFill>
          <a:blip r:embed="rId4"/>
          <a:srcRect/>
          <a:stretch>
            <a:fillRect/>
          </a:stretch>
        </p:blipFill>
        <p:spPr bwMode="auto">
          <a:xfrm>
            <a:off x="4645145" y="1090073"/>
            <a:ext cx="3752850" cy="2903957"/>
          </a:xfrm>
          <a:prstGeom prst="rect">
            <a:avLst/>
          </a:prstGeom>
          <a:noFill/>
          <a:ln w="9525">
            <a:noFill/>
            <a:miter lim="800000"/>
            <a:headEnd/>
            <a:tailEnd/>
          </a:ln>
          <a:effectLst/>
        </p:spPr>
      </p:pic>
      <p:sp>
        <p:nvSpPr>
          <p:cNvPr id="6" name="TextBox 5"/>
          <p:cNvSpPr txBox="1"/>
          <p:nvPr/>
        </p:nvSpPr>
        <p:spPr>
          <a:xfrm>
            <a:off x="1155938" y="4330458"/>
            <a:ext cx="2518914" cy="307777"/>
          </a:xfrm>
          <a:prstGeom prst="rect">
            <a:avLst/>
          </a:prstGeom>
          <a:noFill/>
        </p:spPr>
        <p:txBody>
          <a:bodyPr wrap="square" rtlCol="0">
            <a:spAutoFit/>
          </a:bodyPr>
          <a:lstStyle/>
          <a:p>
            <a:r>
              <a:rPr lang="en-US" dirty="0" smtClean="0"/>
              <a:t>       Histogram(Skewed)</a:t>
            </a:r>
            <a:endParaRPr lang="en-US" dirty="0"/>
          </a:p>
        </p:txBody>
      </p:sp>
      <p:sp>
        <p:nvSpPr>
          <p:cNvPr id="7" name="TextBox 6"/>
          <p:cNvSpPr txBox="1"/>
          <p:nvPr/>
        </p:nvSpPr>
        <p:spPr>
          <a:xfrm>
            <a:off x="5244861" y="4284450"/>
            <a:ext cx="3148640" cy="523220"/>
          </a:xfrm>
          <a:prstGeom prst="rect">
            <a:avLst/>
          </a:prstGeom>
          <a:noFill/>
        </p:spPr>
        <p:txBody>
          <a:bodyPr wrap="square" rtlCol="0">
            <a:spAutoFit/>
          </a:bodyPr>
          <a:lstStyle/>
          <a:p>
            <a:pPr algn="ctr"/>
            <a:r>
              <a:rPr lang="en-US" dirty="0" smtClean="0"/>
              <a:t>        Probability Plot </a:t>
            </a:r>
          </a:p>
          <a:p>
            <a:pPr algn="ctr"/>
            <a:r>
              <a:rPr lang="en-US" dirty="0" smtClean="0"/>
              <a:t>  (not normally distributed)</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855343" y="284672"/>
            <a:ext cx="3812876" cy="461665"/>
          </a:xfrm>
          <a:prstGeom prst="rect">
            <a:avLst/>
          </a:prstGeom>
          <a:noFill/>
        </p:spPr>
        <p:txBody>
          <a:bodyPr wrap="square" rtlCol="0">
            <a:spAutoFit/>
          </a:bodyPr>
          <a:lstStyle/>
          <a:p>
            <a:pPr algn="ctr"/>
            <a:r>
              <a:rPr lang="en-US" sz="2400" b="1" dirty="0" smtClean="0">
                <a:solidFill>
                  <a:srgbClr val="002060"/>
                </a:solidFill>
              </a:rPr>
              <a:t>STATIONARITY CHECK</a:t>
            </a:r>
            <a:endParaRPr lang="en-US" sz="2400" b="1" dirty="0">
              <a:solidFill>
                <a:srgbClr val="002060"/>
              </a:solidFill>
            </a:endParaRPr>
          </a:p>
        </p:txBody>
      </p:sp>
      <p:sp>
        <p:nvSpPr>
          <p:cNvPr id="5" name="TextBox 4"/>
          <p:cNvSpPr txBox="1"/>
          <p:nvPr/>
        </p:nvSpPr>
        <p:spPr>
          <a:xfrm>
            <a:off x="690116" y="1048695"/>
            <a:ext cx="7548112" cy="5262979"/>
          </a:xfrm>
          <a:prstGeom prst="rect">
            <a:avLst/>
          </a:prstGeom>
          <a:noFill/>
        </p:spPr>
        <p:txBody>
          <a:bodyPr wrap="square" rtlCol="0">
            <a:spAutoFit/>
          </a:bodyPr>
          <a:lstStyle/>
          <a:p>
            <a:pPr>
              <a:buClr>
                <a:srgbClr val="002060"/>
              </a:buClr>
              <a:buFont typeface="Wingdings" pitchFamily="2" charset="2"/>
              <a:buChar char="v"/>
            </a:pPr>
            <a:r>
              <a:rPr lang="en-US" sz="1800" dirty="0" smtClean="0">
                <a:solidFill>
                  <a:srgbClr val="002060"/>
                </a:solidFill>
                <a:latin typeface="Times New Roman" panose="02020603050405020304" pitchFamily="18" charset="0"/>
                <a:cs typeface="Times New Roman" panose="02020603050405020304" pitchFamily="18" charset="0"/>
              </a:rPr>
              <a:t> Test </a:t>
            </a:r>
            <a:r>
              <a:rPr lang="en-US" sz="1800" dirty="0" err="1" smtClean="0">
                <a:solidFill>
                  <a:srgbClr val="002060"/>
                </a:solidFill>
                <a:latin typeface="Times New Roman" panose="02020603050405020304" pitchFamily="18" charset="0"/>
                <a:cs typeface="Times New Roman" panose="02020603050405020304" pitchFamily="18" charset="0"/>
              </a:rPr>
              <a:t>stationarity</a:t>
            </a:r>
            <a:r>
              <a:rPr lang="en-US" sz="1800" dirty="0" smtClean="0">
                <a:solidFill>
                  <a:srgbClr val="002060"/>
                </a:solidFill>
                <a:latin typeface="Times New Roman" panose="02020603050405020304" pitchFamily="18" charset="0"/>
                <a:cs typeface="Times New Roman" panose="02020603050405020304" pitchFamily="18" charset="0"/>
              </a:rPr>
              <a:t> by using </a:t>
            </a:r>
            <a:r>
              <a:rPr lang="en-US" sz="1800" u="sng" dirty="0" smtClean="0">
                <a:solidFill>
                  <a:srgbClr val="002060"/>
                </a:solidFill>
                <a:latin typeface="Times New Roman" panose="02020603050405020304" pitchFamily="18" charset="0"/>
                <a:cs typeface="Times New Roman" panose="02020603050405020304" pitchFamily="18" charset="0"/>
              </a:rPr>
              <a:t>Dickey Fuller’s Test</a:t>
            </a:r>
          </a:p>
          <a:p>
            <a:pPr>
              <a:buClr>
                <a:srgbClr val="002060"/>
              </a:buClr>
            </a:pPr>
            <a:endParaRPr lang="en-US" sz="2400" u="sng"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r>
              <a:rPr lang="en-US" sz="1800" dirty="0" smtClean="0">
                <a:solidFill>
                  <a:srgbClr val="002060"/>
                </a:solidFill>
                <a:latin typeface="Times New Roman" panose="02020603050405020304" pitchFamily="18" charset="0"/>
                <a:cs typeface="Times New Roman" panose="02020603050405020304" pitchFamily="18" charset="0"/>
              </a:rPr>
              <a:t> After applying Dickey Fuller’s Test to the data ,we have found that the data  is </a:t>
            </a:r>
            <a:r>
              <a:rPr lang="en-US" sz="1800" u="sng" dirty="0" smtClean="0">
                <a:solidFill>
                  <a:srgbClr val="002060"/>
                </a:solidFill>
                <a:latin typeface="Times New Roman" panose="02020603050405020304" pitchFamily="18" charset="0"/>
                <a:cs typeface="Times New Roman" panose="02020603050405020304" pitchFamily="18" charset="0"/>
              </a:rPr>
              <a:t>non-stationary.</a:t>
            </a:r>
          </a:p>
          <a:p>
            <a:pPr>
              <a:buClr>
                <a:srgbClr val="002060"/>
              </a:buClr>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pPr>
            <a:endParaRPr lang="en-US" sz="1800" dirty="0" smtClean="0">
              <a:solidFill>
                <a:srgbClr val="002060"/>
              </a:solidFill>
              <a:latin typeface="Times New Roman" panose="02020603050405020304" pitchFamily="18" charset="0"/>
              <a:cs typeface="Times New Roman" panose="02020603050405020304" pitchFamily="18" charset="0"/>
            </a:endParaRPr>
          </a:p>
          <a:p>
            <a:pPr>
              <a:buClr>
                <a:srgbClr val="002060"/>
              </a:buClr>
            </a:pPr>
            <a:r>
              <a:rPr lang="en-US" sz="1800" dirty="0" smtClean="0">
                <a:solidFill>
                  <a:srgbClr val="002060"/>
                </a:solidFill>
                <a:latin typeface="Times New Roman" panose="02020603050405020304" pitchFamily="18" charset="0"/>
                <a:cs typeface="Times New Roman" panose="02020603050405020304" pitchFamily="18" charset="0"/>
              </a:rPr>
              <a:t> </a:t>
            </a:r>
          </a:p>
          <a:p>
            <a:pPr>
              <a:buClr>
                <a:srgbClr val="002060"/>
              </a:buClr>
            </a:pPr>
            <a:endParaRPr lang="en-US" sz="1800" u="sng" dirty="0" smtClean="0">
              <a:solidFill>
                <a:srgbClr val="002060"/>
              </a:solidFill>
              <a:latin typeface="Times New Roman" panose="02020603050405020304" pitchFamily="18" charset="0"/>
              <a:cs typeface="Times New Roman" panose="02020603050405020304" pitchFamily="18" charset="0"/>
            </a:endParaRPr>
          </a:p>
          <a:p>
            <a:pPr>
              <a:buClr>
                <a:srgbClr val="002060"/>
              </a:buClr>
            </a:pPr>
            <a:endParaRPr lang="en-US" sz="2400" u="sng"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sz="1200" u="sng"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dirty="0" smtClean="0">
              <a:latin typeface="Times New Roman" panose="02020603050405020304" pitchFamily="18" charset="0"/>
              <a:cs typeface="Times New Roman" panose="02020603050405020304" pitchFamily="18" charset="0"/>
            </a:endParaRPr>
          </a:p>
          <a:p>
            <a:pPr>
              <a:buClr>
                <a:srgbClr val="002060"/>
              </a:buClr>
            </a:pPr>
            <a:endParaRPr lang="en-US" dirty="0" smtClean="0">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dirty="0">
              <a:solidFill>
                <a:srgbClr val="002060"/>
              </a:solidFill>
            </a:endParaRPr>
          </a:p>
        </p:txBody>
      </p:sp>
      <p:pic>
        <p:nvPicPr>
          <p:cNvPr id="6"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0" name="Picture 2"/>
          <p:cNvPicPr>
            <a:picLocks noChangeAspect="1" noChangeArrowheads="1"/>
          </p:cNvPicPr>
          <p:nvPr/>
        </p:nvPicPr>
        <p:blipFill>
          <a:blip r:embed="rId4"/>
          <a:srcRect/>
          <a:stretch>
            <a:fillRect/>
          </a:stretch>
        </p:blipFill>
        <p:spPr bwMode="auto">
          <a:xfrm>
            <a:off x="4578290" y="2881402"/>
            <a:ext cx="4048125" cy="26479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587853" y="2971260"/>
            <a:ext cx="3509694" cy="23943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741871" y="618392"/>
            <a:ext cx="7781028" cy="646331"/>
          </a:xfrm>
          <a:prstGeom prst="rect">
            <a:avLst/>
          </a:prstGeom>
        </p:spPr>
        <p:txBody>
          <a:bodyPr wrap="square">
            <a:spAutoFit/>
          </a:bodyPr>
          <a:lstStyle/>
          <a:p>
            <a:pPr>
              <a:buClr>
                <a:srgbClr val="002060"/>
              </a:buClr>
              <a:buFont typeface="Wingdings" pitchFamily="2" charset="2"/>
              <a:buChar char="v"/>
            </a:pPr>
            <a:r>
              <a:rPr lang="en-US" sz="1800" dirty="0" smtClean="0">
                <a:solidFill>
                  <a:srgbClr val="002060"/>
                </a:solidFill>
                <a:latin typeface="Times New Roman" panose="02020603050405020304" pitchFamily="18" charset="0"/>
                <a:cs typeface="Times New Roman" panose="02020603050405020304" pitchFamily="18" charset="0"/>
              </a:rPr>
              <a:t> We have applied </a:t>
            </a:r>
            <a:r>
              <a:rPr lang="en-US" sz="1800" u="sng" dirty="0" smtClean="0">
                <a:solidFill>
                  <a:srgbClr val="002060"/>
                </a:solidFill>
                <a:latin typeface="Times New Roman" panose="02020603050405020304" pitchFamily="18" charset="0"/>
                <a:cs typeface="Times New Roman" panose="02020603050405020304" pitchFamily="18" charset="0"/>
              </a:rPr>
              <a:t>Differencing</a:t>
            </a:r>
            <a:r>
              <a:rPr lang="en-US" sz="1800" dirty="0" smtClean="0">
                <a:solidFill>
                  <a:srgbClr val="002060"/>
                </a:solidFill>
                <a:latin typeface="Times New Roman" panose="02020603050405020304" pitchFamily="18" charset="0"/>
                <a:cs typeface="Times New Roman" panose="02020603050405020304" pitchFamily="18" charset="0"/>
              </a:rPr>
              <a:t> to the data, and again we have applied </a:t>
            </a:r>
            <a:r>
              <a:rPr lang="en-US" sz="1800" u="sng" dirty="0" smtClean="0">
                <a:solidFill>
                  <a:srgbClr val="002060"/>
                </a:solidFill>
                <a:latin typeface="Times New Roman" panose="02020603050405020304" pitchFamily="18" charset="0"/>
                <a:cs typeface="Times New Roman" panose="02020603050405020304" pitchFamily="18" charset="0"/>
              </a:rPr>
              <a:t>Dickey Fuller’s</a:t>
            </a:r>
            <a:r>
              <a:rPr lang="en-US" sz="1800" dirty="0" smtClean="0">
                <a:solidFill>
                  <a:srgbClr val="002060"/>
                </a:solidFill>
                <a:latin typeface="Times New Roman" panose="02020603050405020304" pitchFamily="18" charset="0"/>
                <a:cs typeface="Times New Roman" panose="02020603050405020304" pitchFamily="18" charset="0"/>
              </a:rPr>
              <a:t> Test to the data and we have found that the </a:t>
            </a:r>
            <a:r>
              <a:rPr lang="en-US" sz="1800" u="sng" dirty="0" smtClean="0">
                <a:solidFill>
                  <a:srgbClr val="002060"/>
                </a:solidFill>
                <a:latin typeface="Times New Roman" panose="02020603050405020304" pitchFamily="18" charset="0"/>
                <a:cs typeface="Times New Roman" panose="02020603050405020304" pitchFamily="18" charset="0"/>
              </a:rPr>
              <a:t>data is stationary.</a:t>
            </a:r>
          </a:p>
        </p:txBody>
      </p:sp>
      <p:pic>
        <p:nvPicPr>
          <p:cNvPr id="7"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p:cNvPicPr>
            <a:picLocks noChangeAspect="1" noChangeArrowheads="1"/>
          </p:cNvPicPr>
          <p:nvPr/>
        </p:nvPicPr>
        <p:blipFill>
          <a:blip r:embed="rId4"/>
          <a:srcRect/>
          <a:stretch>
            <a:fillRect/>
          </a:stretch>
        </p:blipFill>
        <p:spPr bwMode="auto">
          <a:xfrm>
            <a:off x="414067" y="2014358"/>
            <a:ext cx="3821323" cy="2971710"/>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4527880" y="2095499"/>
            <a:ext cx="4081282" cy="2830183"/>
          </a:xfrm>
          <a:prstGeom prst="rect">
            <a:avLst/>
          </a:prstGeom>
          <a:noFill/>
          <a:ln w="9525">
            <a:noFill/>
            <a:miter lim="800000"/>
            <a:headEnd/>
            <a:tailEnd/>
          </a:ln>
          <a:effectLst/>
        </p:spPr>
      </p:pic>
      <p:sp>
        <p:nvSpPr>
          <p:cNvPr id="9" name="Rectangle 8"/>
          <p:cNvSpPr/>
          <p:nvPr/>
        </p:nvSpPr>
        <p:spPr>
          <a:xfrm>
            <a:off x="897147" y="5397643"/>
            <a:ext cx="6012612" cy="307777"/>
          </a:xfrm>
          <a:prstGeom prst="rect">
            <a:avLst/>
          </a:prstGeom>
        </p:spPr>
        <p:txBody>
          <a:bodyPr wrap="square">
            <a:spAutoFit/>
          </a:bodyPr>
          <a:lstStyle/>
          <a:p>
            <a:r>
              <a:rPr lang="en-US" dirty="0" smtClean="0"/>
              <a:t> </a:t>
            </a:r>
            <a:r>
              <a:rPr lang="en-US" dirty="0" smtClean="0">
                <a:solidFill>
                  <a:srgbClr val="002060"/>
                </a:solidFill>
              </a:rPr>
              <a:t>Differencing has improved the </a:t>
            </a:r>
            <a:r>
              <a:rPr lang="en-US" dirty="0" err="1" smtClean="0">
                <a:solidFill>
                  <a:srgbClr val="002060"/>
                </a:solidFill>
              </a:rPr>
              <a:t>stationarity</a:t>
            </a:r>
            <a:r>
              <a:rPr lang="en-US" dirty="0" smtClean="0">
                <a:solidFill>
                  <a:srgbClr val="002060"/>
                </a:solidFill>
              </a:rPr>
              <a:t> of the series significantly.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38"/>
        <p:cNvGrpSpPr/>
        <p:nvPr/>
      </p:nvGrpSpPr>
      <p:grpSpPr>
        <a:xfrm>
          <a:off x="0" y="0"/>
          <a:ext cx="0" cy="0"/>
          <a:chOff x="0" y="0"/>
          <a:chExt cx="0" cy="0"/>
        </a:xfrm>
      </p:grpSpPr>
      <p:sp>
        <p:nvSpPr>
          <p:cNvPr id="339" name="Google Shape;339;p2"/>
          <p:cNvSpPr txBox="1"/>
          <p:nvPr/>
        </p:nvSpPr>
        <p:spPr>
          <a:xfrm>
            <a:off x="0" y="112649"/>
            <a:ext cx="8566030" cy="28622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smtClean="0">
                <a:solidFill>
                  <a:srgbClr val="002776"/>
                </a:solidFill>
                <a:latin typeface="Algerian" pitchFamily="82" charset="0"/>
                <a:sym typeface="Arial"/>
              </a:rPr>
              <a:t>BUSINESS PROBLEM</a:t>
            </a:r>
          </a:p>
          <a:p>
            <a:pPr marL="0" marR="0" lvl="0" indent="0" algn="ctr" rtl="0">
              <a:spcBef>
                <a:spcPts val="0"/>
              </a:spcBef>
              <a:spcAft>
                <a:spcPts val="0"/>
              </a:spcAft>
              <a:buNone/>
            </a:pPr>
            <a:endParaRPr lang="en-US" sz="3200" b="1" dirty="0" smtClean="0">
              <a:solidFill>
                <a:srgbClr val="002776"/>
              </a:solidFill>
              <a:latin typeface="Algerian" pitchFamily="82" charset="0"/>
            </a:endParaRPr>
          </a:p>
          <a:p>
            <a:pPr lvl="0" algn="ctr"/>
            <a:endParaRPr lang="en-US" sz="2000" b="1" dirty="0" smtClean="0">
              <a:solidFill>
                <a:srgbClr val="002776"/>
              </a:solidFill>
              <a:latin typeface="+mn-lt"/>
              <a:sym typeface="Arial"/>
            </a:endParaRPr>
          </a:p>
          <a:p>
            <a:pPr marL="0" marR="0" lvl="0" indent="0" algn="ctr" rtl="0">
              <a:spcBef>
                <a:spcPts val="0"/>
              </a:spcBef>
              <a:spcAft>
                <a:spcPts val="0"/>
              </a:spcAft>
              <a:buNone/>
            </a:pPr>
            <a:endParaRPr lang="en-US" sz="3200" b="1" dirty="0" smtClean="0">
              <a:solidFill>
                <a:srgbClr val="002776"/>
              </a:solidFill>
              <a:latin typeface="Algerian" pitchFamily="82" charset="0"/>
            </a:endParaRPr>
          </a:p>
          <a:p>
            <a:pPr marL="0" marR="0" lvl="0" indent="0" algn="ctr" rtl="0">
              <a:spcBef>
                <a:spcPts val="0"/>
              </a:spcBef>
              <a:spcAft>
                <a:spcPts val="0"/>
              </a:spcAft>
              <a:buNone/>
            </a:pPr>
            <a:endParaRPr lang="en-US" sz="3200" b="1" dirty="0" smtClean="0">
              <a:solidFill>
                <a:srgbClr val="002776"/>
              </a:solidFill>
              <a:latin typeface="Algerian" pitchFamily="82" charset="0"/>
              <a:sym typeface="Arial"/>
            </a:endParaRPr>
          </a:p>
          <a:p>
            <a:pPr marL="0" marR="0" lvl="0" indent="0" algn="ctr" rtl="0">
              <a:spcBef>
                <a:spcPts val="0"/>
              </a:spcBef>
              <a:spcAft>
                <a:spcPts val="0"/>
              </a:spcAft>
              <a:buNone/>
            </a:pPr>
            <a:r>
              <a:rPr lang="en-US" sz="3200" b="1" dirty="0" smtClean="0">
                <a:solidFill>
                  <a:srgbClr val="002776"/>
                </a:solidFill>
                <a:latin typeface="Algerian" pitchFamily="82" charset="0"/>
                <a:sym typeface="Arial"/>
              </a:rPr>
              <a:t> </a:t>
            </a:r>
            <a:endParaRPr sz="3200">
              <a:latin typeface="Algerian" pitchFamily="82" charset="0"/>
            </a:endParaRPr>
          </a:p>
        </p:txBody>
      </p:sp>
      <p:sp>
        <p:nvSpPr>
          <p:cNvPr id="340" name="Google Shape;340;p2"/>
          <p:cNvSpPr txBox="1"/>
          <p:nvPr/>
        </p:nvSpPr>
        <p:spPr>
          <a:xfrm>
            <a:off x="-20236" y="3632940"/>
            <a:ext cx="8979000" cy="6924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130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endParaRPr sz="130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endParaRPr sz="1300">
              <a:solidFill>
                <a:schemeClr val="dk1"/>
              </a:solidFill>
              <a:latin typeface="Verdana"/>
              <a:ea typeface="Verdana"/>
              <a:cs typeface="Verdana"/>
              <a:sym typeface="Verdana"/>
            </a:endParaRPr>
          </a:p>
        </p:txBody>
      </p:sp>
      <p:sp>
        <p:nvSpPr>
          <p:cNvPr id="341" name="Google Shape;341;p2"/>
          <p:cNvSpPr txBox="1"/>
          <p:nvPr/>
        </p:nvSpPr>
        <p:spPr>
          <a:xfrm>
            <a:off x="-1" y="2903091"/>
            <a:ext cx="8876582" cy="11387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2000" b="1" dirty="0" smtClean="0">
              <a:solidFill>
                <a:srgbClr val="002060"/>
              </a:solidFill>
              <a:latin typeface="Century Gothic"/>
              <a:sym typeface="Century Gothic"/>
            </a:endParaRPr>
          </a:p>
          <a:p>
            <a:r>
              <a:rPr lang="en-IN" sz="2400" b="1" dirty="0" smtClean="0">
                <a:solidFill>
                  <a:srgbClr val="002060"/>
                </a:solidFill>
              </a:rPr>
              <a:t>     </a:t>
            </a:r>
            <a:endParaRPr lang="en-US" sz="2400" dirty="0" smtClean="0">
              <a:solidFill>
                <a:srgbClr val="002060"/>
              </a:solidFill>
            </a:endParaRPr>
          </a:p>
          <a:p>
            <a:pPr marL="0" marR="0" lvl="0" indent="0" algn="l" rtl="0">
              <a:spcBef>
                <a:spcPts val="0"/>
              </a:spcBef>
              <a:spcAft>
                <a:spcPts val="0"/>
              </a:spcAft>
              <a:buNone/>
            </a:pPr>
            <a:endParaRPr sz="2400"/>
          </a:p>
        </p:txBody>
      </p:sp>
      <p:pic>
        <p:nvPicPr>
          <p:cNvPr id="342" name="Google Shape;342;p2"/>
          <p:cNvPicPr preferRelativeResize="0"/>
          <p:nvPr/>
        </p:nvPicPr>
        <p:blipFill rotWithShape="1">
          <a:blip r:embed="rId4">
            <a:alphaModFix/>
          </a:blip>
          <a:srcRect/>
          <a:stretch/>
        </p:blipFill>
        <p:spPr>
          <a:xfrm>
            <a:off x="7771754" y="100245"/>
            <a:ext cx="1187051" cy="411359"/>
          </a:xfrm>
          <a:prstGeom prst="rect">
            <a:avLst/>
          </a:prstGeom>
          <a:noFill/>
          <a:ln>
            <a:noFill/>
          </a:ln>
        </p:spPr>
      </p:pic>
      <p:sp>
        <p:nvSpPr>
          <p:cNvPr id="343" name="Google Shape;343;p2"/>
          <p:cNvSpPr txBox="1"/>
          <p:nvPr/>
        </p:nvSpPr>
        <p:spPr>
          <a:xfrm>
            <a:off x="8" y="635875"/>
            <a:ext cx="6985200" cy="1112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9" name="Rectangle 8"/>
          <p:cNvSpPr/>
          <p:nvPr/>
        </p:nvSpPr>
        <p:spPr>
          <a:xfrm>
            <a:off x="690114" y="2147979"/>
            <a:ext cx="7789653" cy="1569660"/>
          </a:xfrm>
          <a:prstGeom prst="rect">
            <a:avLst/>
          </a:prstGeom>
        </p:spPr>
        <p:txBody>
          <a:bodyPr wrap="square">
            <a:spAutoFit/>
          </a:bodyPr>
          <a:lstStyle/>
          <a:p>
            <a:r>
              <a:rPr lang="en-US" sz="1600" b="1" dirty="0" smtClean="0">
                <a:solidFill>
                  <a:srgbClr val="002060"/>
                </a:solidFill>
              </a:rPr>
              <a:t>Many industrial processes emit CO</a:t>
            </a:r>
            <a:r>
              <a:rPr lang="en-US" sz="1600" b="1" baseline="-25000" dirty="0" smtClean="0">
                <a:solidFill>
                  <a:srgbClr val="002060"/>
                </a:solidFill>
              </a:rPr>
              <a:t>2</a:t>
            </a:r>
            <a:r>
              <a:rPr lang="en-US" sz="1600" b="1" dirty="0" smtClean="0">
                <a:solidFill>
                  <a:srgbClr val="002060"/>
                </a:solidFill>
              </a:rPr>
              <a:t> through fossil fuel consumption. Several processes also produce CO</a:t>
            </a:r>
            <a:r>
              <a:rPr lang="en-US" sz="1600" b="1" baseline="-25000" dirty="0" smtClean="0">
                <a:solidFill>
                  <a:srgbClr val="002060"/>
                </a:solidFill>
              </a:rPr>
              <a:t>2</a:t>
            </a:r>
            <a:r>
              <a:rPr lang="en-US" sz="1600" b="1" dirty="0" smtClean="0">
                <a:solidFill>
                  <a:srgbClr val="002060"/>
                </a:solidFill>
              </a:rPr>
              <a:t> emissions through chemical reactions that do not involve combustion. Many industrial processes also use electricity and therefore indirectly result in CO</a:t>
            </a:r>
            <a:r>
              <a:rPr lang="en-US" sz="1600" b="1" baseline="-25000" dirty="0" smtClean="0">
                <a:solidFill>
                  <a:srgbClr val="002060"/>
                </a:solidFill>
              </a:rPr>
              <a:t>2</a:t>
            </a:r>
            <a:r>
              <a:rPr lang="en-US" sz="1600" b="1" dirty="0" smtClean="0">
                <a:solidFill>
                  <a:srgbClr val="002060"/>
                </a:solidFill>
              </a:rPr>
              <a:t> emissions from electricity generation</a:t>
            </a:r>
            <a:r>
              <a:rPr lang="en-US" sz="1600" dirty="0" smtClean="0">
                <a:solidFill>
                  <a:srgbClr val="002060"/>
                </a:solidFill>
              </a:rPr>
              <a:t>.</a:t>
            </a:r>
          </a:p>
          <a:p>
            <a:endParaRPr lang="en-US" sz="1600" dirty="0" smtClean="0"/>
          </a:p>
          <a:p>
            <a:endParaRPr lang="en-US" sz="1600" dirty="0"/>
          </a:p>
        </p:txBody>
      </p:sp>
      <p:sp>
        <p:nvSpPr>
          <p:cNvPr id="10" name="Rectangle 9"/>
          <p:cNvSpPr/>
          <p:nvPr/>
        </p:nvSpPr>
        <p:spPr>
          <a:xfrm>
            <a:off x="646981" y="3327739"/>
            <a:ext cx="7565365" cy="1323439"/>
          </a:xfrm>
          <a:prstGeom prst="rect">
            <a:avLst/>
          </a:prstGeom>
        </p:spPr>
        <p:txBody>
          <a:bodyPr wrap="square">
            <a:spAutoFit/>
          </a:bodyPr>
          <a:lstStyle/>
          <a:p>
            <a:r>
              <a:rPr lang="en-US" sz="1600" b="1" dirty="0" smtClean="0">
                <a:solidFill>
                  <a:srgbClr val="002060"/>
                </a:solidFill>
              </a:rPr>
              <a:t>CO</a:t>
            </a:r>
            <a:r>
              <a:rPr lang="en-US" sz="1600" b="1" baseline="-25000" dirty="0" smtClean="0">
                <a:solidFill>
                  <a:srgbClr val="002060"/>
                </a:solidFill>
              </a:rPr>
              <a:t>2</a:t>
            </a:r>
            <a:r>
              <a:rPr lang="en-US" sz="1600" b="1" dirty="0" smtClean="0">
                <a:solidFill>
                  <a:srgbClr val="002060"/>
                </a:solidFill>
              </a:rPr>
              <a:t> is constantly being exchanged among the atmosphere, ocean, and land surface as it is both produced and absorbed by many microorganisms, plants, and animals. Since the Industrial Revolution began around 1750, human activities have contributed substantially to climate change by adding CO</a:t>
            </a:r>
            <a:r>
              <a:rPr lang="en-US" sz="1600" b="1" baseline="-25000" dirty="0" smtClean="0">
                <a:solidFill>
                  <a:srgbClr val="002060"/>
                </a:solidFill>
              </a:rPr>
              <a:t>2</a:t>
            </a:r>
            <a:r>
              <a:rPr lang="en-US" sz="1600" b="1" dirty="0" smtClean="0">
                <a:solidFill>
                  <a:srgbClr val="002060"/>
                </a:solidFill>
              </a:rPr>
              <a:t> and other heat-trapping gases to the atmosphere.</a:t>
            </a:r>
            <a:endParaRPr lang="en-US" sz="1600" b="1" dirty="0">
              <a:solidFill>
                <a:srgbClr val="002060"/>
              </a:solidFill>
            </a:endParaRPr>
          </a:p>
        </p:txBody>
      </p:sp>
      <p:sp>
        <p:nvSpPr>
          <p:cNvPr id="11" name="Rectangle 10"/>
          <p:cNvSpPr/>
          <p:nvPr/>
        </p:nvSpPr>
        <p:spPr>
          <a:xfrm>
            <a:off x="664233" y="1252542"/>
            <a:ext cx="7625751" cy="830997"/>
          </a:xfrm>
          <a:prstGeom prst="rect">
            <a:avLst/>
          </a:prstGeom>
        </p:spPr>
        <p:txBody>
          <a:bodyPr wrap="square">
            <a:spAutoFit/>
          </a:bodyPr>
          <a:lstStyle/>
          <a:p>
            <a:r>
              <a:rPr lang="en-US" sz="1600" b="1" dirty="0" smtClean="0">
                <a:solidFill>
                  <a:srgbClr val="002060"/>
                </a:solidFill>
              </a:rPr>
              <a:t>Carbon dioxide (CO</a:t>
            </a:r>
            <a:r>
              <a:rPr lang="en-US" sz="1600" b="1" baseline="-25000" dirty="0" smtClean="0">
                <a:solidFill>
                  <a:srgbClr val="002060"/>
                </a:solidFill>
              </a:rPr>
              <a:t>2</a:t>
            </a:r>
            <a:r>
              <a:rPr lang="en-US" sz="1600" b="1" dirty="0" smtClean="0">
                <a:solidFill>
                  <a:srgbClr val="002060"/>
                </a:solidFill>
              </a:rPr>
              <a:t>) emissions are the primary driver of global climate change. It is widely </a:t>
            </a:r>
            <a:r>
              <a:rPr lang="en-US" sz="1600" b="1" dirty="0" err="1" smtClean="0">
                <a:solidFill>
                  <a:srgbClr val="002060"/>
                </a:solidFill>
              </a:rPr>
              <a:t>recognised</a:t>
            </a:r>
            <a:r>
              <a:rPr lang="en-US" sz="1600" b="1" dirty="0" smtClean="0">
                <a:solidFill>
                  <a:srgbClr val="002060"/>
                </a:solidFill>
              </a:rPr>
              <a:t> that to avoid the worst impacts of climate change, the world needs to urgently reduce emissions.</a:t>
            </a:r>
            <a:endParaRPr lang="en-US" sz="1600" b="1"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810882" y="514874"/>
            <a:ext cx="7047781" cy="584775"/>
          </a:xfrm>
          <a:prstGeom prst="rect">
            <a:avLst/>
          </a:prstGeom>
        </p:spPr>
        <p:txBody>
          <a:bodyPr wrap="square">
            <a:spAutoFit/>
          </a:bodyPr>
          <a:lstStyle/>
          <a:p>
            <a:pPr>
              <a:buClr>
                <a:srgbClr val="002060"/>
              </a:buClr>
              <a:buFont typeface="Wingdings" pitchFamily="2" charset="2"/>
              <a:buChar char="v"/>
            </a:pPr>
            <a:r>
              <a:rPr lang="en-US" sz="1600" dirty="0" smtClean="0">
                <a:solidFill>
                  <a:srgbClr val="002060"/>
                </a:solidFill>
                <a:latin typeface="Times New Roman" panose="02020603050405020304" pitchFamily="18" charset="0"/>
                <a:cs typeface="Times New Roman" panose="02020603050405020304" pitchFamily="18" charset="0"/>
              </a:rPr>
              <a:t>We have applied  </a:t>
            </a:r>
            <a:r>
              <a:rPr lang="en-US" sz="1600" u="sng" dirty="0" smtClean="0">
                <a:solidFill>
                  <a:srgbClr val="002060"/>
                </a:solidFill>
                <a:latin typeface="Times New Roman" panose="02020603050405020304" pitchFamily="18" charset="0"/>
                <a:cs typeface="Times New Roman" panose="02020603050405020304" pitchFamily="18" charset="0"/>
              </a:rPr>
              <a:t>Seasonal Differencing  </a:t>
            </a:r>
            <a:r>
              <a:rPr lang="en-US" sz="1600" dirty="0" smtClean="0">
                <a:solidFill>
                  <a:srgbClr val="002060"/>
                </a:solidFill>
                <a:latin typeface="Times New Roman" panose="02020603050405020304" pitchFamily="18" charset="0"/>
                <a:cs typeface="Times New Roman" panose="02020603050405020304" pitchFamily="18" charset="0"/>
              </a:rPr>
              <a:t>to the data, and again we have applied </a:t>
            </a:r>
            <a:r>
              <a:rPr lang="en-US" sz="1600" u="sng" dirty="0" smtClean="0">
                <a:solidFill>
                  <a:srgbClr val="002060"/>
                </a:solidFill>
                <a:latin typeface="Times New Roman" panose="02020603050405020304" pitchFamily="18" charset="0"/>
                <a:cs typeface="Times New Roman" panose="02020603050405020304" pitchFamily="18" charset="0"/>
              </a:rPr>
              <a:t>Dickey Fuller’s</a:t>
            </a:r>
            <a:r>
              <a:rPr lang="en-US" sz="1600" dirty="0" smtClean="0">
                <a:solidFill>
                  <a:srgbClr val="002060"/>
                </a:solidFill>
                <a:latin typeface="Times New Roman" panose="02020603050405020304" pitchFamily="18" charset="0"/>
                <a:cs typeface="Times New Roman" panose="02020603050405020304" pitchFamily="18" charset="0"/>
              </a:rPr>
              <a:t> Test to the data and we have found that the </a:t>
            </a:r>
            <a:r>
              <a:rPr lang="en-US" sz="1600" u="sng" dirty="0" smtClean="0">
                <a:solidFill>
                  <a:srgbClr val="002060"/>
                </a:solidFill>
                <a:latin typeface="Times New Roman" panose="02020603050405020304" pitchFamily="18" charset="0"/>
                <a:cs typeface="Times New Roman" panose="02020603050405020304" pitchFamily="18" charset="0"/>
              </a:rPr>
              <a:t>data is stationary.</a:t>
            </a:r>
          </a:p>
        </p:txBody>
      </p:sp>
      <p:pic>
        <p:nvPicPr>
          <p:cNvPr id="4098" name="Picture 2"/>
          <p:cNvPicPr>
            <a:picLocks noChangeAspect="1" noChangeArrowheads="1"/>
          </p:cNvPicPr>
          <p:nvPr/>
        </p:nvPicPr>
        <p:blipFill>
          <a:blip r:embed="rId3"/>
          <a:srcRect/>
          <a:stretch>
            <a:fillRect/>
          </a:stretch>
        </p:blipFill>
        <p:spPr bwMode="auto">
          <a:xfrm>
            <a:off x="433570" y="1901318"/>
            <a:ext cx="3983156" cy="2696562"/>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4853617" y="1923692"/>
            <a:ext cx="3755545" cy="2570670"/>
          </a:xfrm>
          <a:prstGeom prst="rect">
            <a:avLst/>
          </a:prstGeom>
          <a:noFill/>
          <a:ln w="9525">
            <a:noFill/>
            <a:miter lim="800000"/>
            <a:headEnd/>
            <a:tailEnd/>
          </a:ln>
          <a:effectLst/>
        </p:spPr>
      </p:pic>
      <p:sp>
        <p:nvSpPr>
          <p:cNvPr id="7" name="Rectangle 6"/>
          <p:cNvSpPr/>
          <p:nvPr/>
        </p:nvSpPr>
        <p:spPr>
          <a:xfrm>
            <a:off x="897146" y="5056575"/>
            <a:ext cx="6581955" cy="523220"/>
          </a:xfrm>
          <a:prstGeom prst="rect">
            <a:avLst/>
          </a:prstGeom>
        </p:spPr>
        <p:txBody>
          <a:bodyPr wrap="square">
            <a:spAutoFit/>
          </a:bodyPr>
          <a:lstStyle/>
          <a:p>
            <a:r>
              <a:rPr lang="en-US" dirty="0" smtClean="0">
                <a:solidFill>
                  <a:srgbClr val="002060"/>
                </a:solidFill>
              </a:rPr>
              <a:t>We are considering this seasonal first difference for further analysis because it looks more stationary.</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Rectangle 5"/>
          <p:cNvSpPr/>
          <p:nvPr/>
        </p:nvSpPr>
        <p:spPr>
          <a:xfrm>
            <a:off x="491706" y="4427497"/>
            <a:ext cx="7867292" cy="1600438"/>
          </a:xfrm>
          <a:prstGeom prst="rect">
            <a:avLst/>
          </a:prstGeom>
        </p:spPr>
        <p:txBody>
          <a:bodyPr wrap="square">
            <a:spAutoFit/>
          </a:bodyPr>
          <a:lstStyle/>
          <a:p>
            <a:pPr fontAlgn="base"/>
            <a:r>
              <a:rPr lang="en-US" b="1" dirty="0" smtClean="0">
                <a:solidFill>
                  <a:srgbClr val="002060"/>
                </a:solidFill>
              </a:rPr>
              <a:t>Level</a:t>
            </a:r>
            <a:r>
              <a:rPr lang="en-US" dirty="0" smtClean="0">
                <a:solidFill>
                  <a:srgbClr val="002060"/>
                </a:solidFill>
              </a:rPr>
              <a:t>: First plot shows the average value in the series.</a:t>
            </a:r>
          </a:p>
          <a:p>
            <a:pPr fontAlgn="base"/>
            <a:endParaRPr lang="en-US" dirty="0" smtClean="0">
              <a:solidFill>
                <a:srgbClr val="002060"/>
              </a:solidFill>
            </a:endParaRPr>
          </a:p>
          <a:p>
            <a:pPr fontAlgn="base"/>
            <a:r>
              <a:rPr lang="en-US" b="1" dirty="0" smtClean="0">
                <a:solidFill>
                  <a:srgbClr val="002060"/>
                </a:solidFill>
              </a:rPr>
              <a:t>Trend</a:t>
            </a:r>
            <a:r>
              <a:rPr lang="en-US" dirty="0" smtClean="0">
                <a:solidFill>
                  <a:srgbClr val="002060"/>
                </a:solidFill>
              </a:rPr>
              <a:t>: Shows the increasing or decreasing value in the series. Above Plot has a non linear trend.</a:t>
            </a:r>
          </a:p>
          <a:p>
            <a:pPr fontAlgn="base"/>
            <a:endParaRPr lang="en-US" dirty="0" smtClean="0">
              <a:solidFill>
                <a:srgbClr val="002060"/>
              </a:solidFill>
            </a:endParaRPr>
          </a:p>
          <a:p>
            <a:pPr fontAlgn="base"/>
            <a:r>
              <a:rPr lang="en-US" b="1" dirty="0" smtClean="0">
                <a:solidFill>
                  <a:srgbClr val="002060"/>
                </a:solidFill>
              </a:rPr>
              <a:t>Seasonality</a:t>
            </a:r>
            <a:r>
              <a:rPr lang="en-US" dirty="0" smtClean="0">
                <a:solidFill>
                  <a:srgbClr val="002060"/>
                </a:solidFill>
              </a:rPr>
              <a:t>: Shows the repeating short-term cycle in the series.</a:t>
            </a:r>
          </a:p>
          <a:p>
            <a:pPr fontAlgn="base"/>
            <a:endParaRPr lang="en-US" dirty="0" smtClean="0">
              <a:solidFill>
                <a:srgbClr val="002060"/>
              </a:solidFill>
            </a:endParaRPr>
          </a:p>
          <a:p>
            <a:pPr fontAlgn="base"/>
            <a:r>
              <a:rPr lang="en-US" b="1" dirty="0" err="1" smtClean="0">
                <a:solidFill>
                  <a:srgbClr val="002060"/>
                </a:solidFill>
              </a:rPr>
              <a:t>Resid</a:t>
            </a:r>
            <a:r>
              <a:rPr lang="en-US" b="1" dirty="0" smtClean="0">
                <a:solidFill>
                  <a:srgbClr val="002060"/>
                </a:solidFill>
              </a:rPr>
              <a:t> </a:t>
            </a:r>
            <a:r>
              <a:rPr lang="en-US" dirty="0" smtClean="0">
                <a:solidFill>
                  <a:srgbClr val="002060"/>
                </a:solidFill>
              </a:rPr>
              <a:t>: Shows the random variation in the series.</a:t>
            </a:r>
          </a:p>
        </p:txBody>
      </p:sp>
      <p:sp>
        <p:nvSpPr>
          <p:cNvPr id="7" name="Rectangle 6"/>
          <p:cNvSpPr/>
          <p:nvPr/>
        </p:nvSpPr>
        <p:spPr>
          <a:xfrm>
            <a:off x="2704947" y="307625"/>
            <a:ext cx="3711272" cy="369332"/>
          </a:xfrm>
          <a:prstGeom prst="rect">
            <a:avLst/>
          </a:prstGeom>
        </p:spPr>
        <p:txBody>
          <a:bodyPr wrap="none">
            <a:spAutoFit/>
          </a:bodyPr>
          <a:lstStyle/>
          <a:p>
            <a:r>
              <a:rPr lang="en-US" sz="1800" b="1" dirty="0" smtClean="0">
                <a:solidFill>
                  <a:srgbClr val="002060"/>
                </a:solidFill>
              </a:rPr>
              <a:t>Time Series Decomposition Plot</a:t>
            </a:r>
            <a:endParaRPr lang="en-US" sz="1800" b="1" dirty="0">
              <a:solidFill>
                <a:srgbClr val="002060"/>
              </a:solidFill>
            </a:endParaRPr>
          </a:p>
        </p:txBody>
      </p:sp>
      <p:pic>
        <p:nvPicPr>
          <p:cNvPr id="5123" name="Picture 3"/>
          <p:cNvPicPr>
            <a:picLocks noChangeAspect="1" noChangeArrowheads="1"/>
          </p:cNvPicPr>
          <p:nvPr/>
        </p:nvPicPr>
        <p:blipFill>
          <a:blip r:embed="rId4"/>
          <a:srcRect/>
          <a:stretch>
            <a:fillRect/>
          </a:stretch>
        </p:blipFill>
        <p:spPr bwMode="auto">
          <a:xfrm>
            <a:off x="1302589" y="929407"/>
            <a:ext cx="6116128" cy="29438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Rectangle 4"/>
          <p:cNvSpPr/>
          <p:nvPr/>
        </p:nvSpPr>
        <p:spPr>
          <a:xfrm>
            <a:off x="3316523" y="454274"/>
            <a:ext cx="2826415" cy="369332"/>
          </a:xfrm>
          <a:prstGeom prst="rect">
            <a:avLst/>
          </a:prstGeom>
        </p:spPr>
        <p:txBody>
          <a:bodyPr wrap="none">
            <a:spAutoFit/>
          </a:bodyPr>
          <a:lstStyle/>
          <a:p>
            <a:r>
              <a:rPr lang="en-US" sz="1800" b="1" dirty="0" smtClean="0">
                <a:solidFill>
                  <a:srgbClr val="002060"/>
                </a:solidFill>
              </a:rPr>
              <a:t>ACF Plot and PACF Plot</a:t>
            </a:r>
            <a:endParaRPr lang="en-US" sz="1800" b="1" dirty="0">
              <a:solidFill>
                <a:srgbClr val="002060"/>
              </a:solidFill>
            </a:endParaRPr>
          </a:p>
        </p:txBody>
      </p:sp>
      <p:sp>
        <p:nvSpPr>
          <p:cNvPr id="6" name="Rectangle 5"/>
          <p:cNvSpPr/>
          <p:nvPr/>
        </p:nvSpPr>
        <p:spPr>
          <a:xfrm>
            <a:off x="1147314" y="1739828"/>
            <a:ext cx="5986732" cy="3077766"/>
          </a:xfrm>
          <a:prstGeom prst="rect">
            <a:avLst/>
          </a:prstGeom>
        </p:spPr>
        <p:txBody>
          <a:bodyPr wrap="square">
            <a:spAutoFit/>
          </a:bodyPr>
          <a:lstStyle/>
          <a:p>
            <a:pPr>
              <a:buClr>
                <a:srgbClr val="002060"/>
              </a:buClr>
              <a:buFont typeface="Wingdings" pitchFamily="2" charset="2"/>
              <a:buChar char="v"/>
            </a:pPr>
            <a:r>
              <a:rPr lang="en-US" sz="1800" b="1" dirty="0" smtClean="0">
                <a:solidFill>
                  <a:srgbClr val="002060"/>
                </a:solidFill>
                <a:latin typeface="Times New Roman" panose="02020603050405020304" pitchFamily="18" charset="0"/>
                <a:cs typeface="Times New Roman" panose="02020603050405020304" pitchFamily="18" charset="0"/>
              </a:rPr>
              <a:t>Autocorrelation Function (ACF): It is a measure of the correlation between the  time series with a lagged version of itself.</a:t>
            </a:r>
          </a:p>
          <a:p>
            <a:pPr>
              <a:buClr>
                <a:srgbClr val="002060"/>
              </a:buClr>
            </a:pPr>
            <a:endParaRPr lang="en-US" sz="1800" b="1" dirty="0" smtClean="0">
              <a:solidFill>
                <a:srgbClr val="002060"/>
              </a:solidFill>
              <a:latin typeface="Times New Roman" panose="02020603050405020304" pitchFamily="18" charset="0"/>
              <a:cs typeface="Times New Roman" panose="02020603050405020304" pitchFamily="18" charset="0"/>
            </a:endParaRPr>
          </a:p>
          <a:p>
            <a:pPr>
              <a:buClr>
                <a:srgbClr val="002060"/>
              </a:buClr>
            </a:pPr>
            <a:endParaRPr lang="en-US" sz="1800" b="1"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r>
              <a:rPr lang="en-US" sz="1800" b="1" dirty="0" smtClean="0">
                <a:solidFill>
                  <a:srgbClr val="002060"/>
                </a:solidFill>
                <a:latin typeface="Times New Roman" panose="02020603050405020304" pitchFamily="18" charset="0"/>
                <a:cs typeface="Times New Roman" panose="02020603050405020304" pitchFamily="18" charset="0"/>
              </a:rPr>
              <a:t>Partial Autocorrelation Function (PACF): This measures the correlation between the time series with a lagged version of itself but after eliminating the variations already explained by the intervening comparisons</a:t>
            </a:r>
            <a:r>
              <a:rPr lang="en-US" sz="1800" dirty="0" smtClean="0">
                <a:solidFill>
                  <a:srgbClr val="002060"/>
                </a:solidFill>
                <a:latin typeface="Times New Roman" panose="02020603050405020304" pitchFamily="18" charset="0"/>
                <a:cs typeface="Times New Roman" panose="02020603050405020304" pitchFamily="18" charset="0"/>
              </a:rPr>
              <a:t>.</a:t>
            </a:r>
          </a:p>
          <a:p>
            <a:pPr>
              <a:buClr>
                <a:srgbClr val="002060"/>
              </a:buClr>
              <a:buFont typeface="Wingdings" pitchFamily="2" charset="2"/>
              <a:buChar char="v"/>
            </a:pPr>
            <a:endParaRPr lang="en-US" sz="1600" dirty="0" smtClean="0">
              <a:solidFill>
                <a:srgbClr val="002060"/>
              </a:solidFill>
              <a:latin typeface="Times New Roman" panose="02020603050405020304" pitchFamily="18" charset="0"/>
              <a:cs typeface="Times New Roman" panose="02020603050405020304" pitchFamily="18" charset="0"/>
            </a:endParaRPr>
          </a:p>
          <a:p>
            <a:pPr>
              <a:buClr>
                <a:srgbClr val="002060"/>
              </a:buClr>
              <a:buFont typeface="Wingdings" pitchFamily="2" charset="2"/>
              <a:buChar char="v"/>
            </a:pPr>
            <a:endParaRPr lang="en-US" sz="1600" dirty="0">
              <a:solidFill>
                <a:srgbClr val="00206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626410" y="393889"/>
            <a:ext cx="4641014" cy="338554"/>
          </a:xfrm>
          <a:prstGeom prst="rect">
            <a:avLst/>
          </a:prstGeom>
        </p:spPr>
        <p:txBody>
          <a:bodyPr wrap="none">
            <a:spAutoFit/>
          </a:bodyPr>
          <a:lstStyle/>
          <a:p>
            <a:r>
              <a:rPr lang="en-US" sz="1600" b="1" dirty="0" smtClean="0">
                <a:solidFill>
                  <a:srgbClr val="002060"/>
                </a:solidFill>
              </a:rPr>
              <a:t>ACF Plot and PACF Plot(Non-Stationary Data)</a:t>
            </a:r>
            <a:endParaRPr lang="en-US" sz="1600" b="1" dirty="0">
              <a:solidFill>
                <a:srgbClr val="002060"/>
              </a:solidFill>
            </a:endParaRPr>
          </a:p>
        </p:txBody>
      </p:sp>
      <p:pic>
        <p:nvPicPr>
          <p:cNvPr id="5" name="Picture 2"/>
          <p:cNvPicPr>
            <a:picLocks noChangeAspect="1" noChangeArrowheads="1"/>
          </p:cNvPicPr>
          <p:nvPr/>
        </p:nvPicPr>
        <p:blipFill>
          <a:blip r:embed="rId3"/>
          <a:srcRect/>
          <a:stretch>
            <a:fillRect/>
          </a:stretch>
        </p:blipFill>
        <p:spPr bwMode="auto">
          <a:xfrm>
            <a:off x="431321" y="978471"/>
            <a:ext cx="8212347" cy="3671167"/>
          </a:xfrm>
          <a:prstGeom prst="rect">
            <a:avLst/>
          </a:prstGeom>
          <a:noFill/>
          <a:ln w="9525">
            <a:noFill/>
            <a:miter lim="800000"/>
            <a:headEnd/>
            <a:tailEnd/>
          </a:ln>
          <a:effectLst/>
        </p:spPr>
      </p:pic>
      <p:sp>
        <p:nvSpPr>
          <p:cNvPr id="6" name="TextBox 5"/>
          <p:cNvSpPr txBox="1"/>
          <p:nvPr/>
        </p:nvSpPr>
        <p:spPr>
          <a:xfrm>
            <a:off x="1302589" y="5124091"/>
            <a:ext cx="6418053" cy="738664"/>
          </a:xfrm>
          <a:prstGeom prst="rect">
            <a:avLst/>
          </a:prstGeom>
          <a:noFill/>
        </p:spPr>
        <p:txBody>
          <a:bodyPr wrap="square" rtlCol="0">
            <a:spAutoFit/>
          </a:bodyPr>
          <a:lstStyle/>
          <a:p>
            <a:pPr algn="ctr"/>
            <a:r>
              <a:rPr lang="en-US" dirty="0" smtClean="0">
                <a:solidFill>
                  <a:srgbClr val="002060"/>
                </a:solidFill>
              </a:rPr>
              <a:t>Gradual Decline  in ACF Plot </a:t>
            </a:r>
          </a:p>
          <a:p>
            <a:pPr algn="ctr"/>
            <a:endParaRPr lang="en-US" dirty="0" smtClean="0">
              <a:solidFill>
                <a:srgbClr val="002060"/>
              </a:solidFill>
            </a:endParaRPr>
          </a:p>
          <a:p>
            <a:pPr algn="ctr"/>
            <a:r>
              <a:rPr lang="en-US" dirty="0" smtClean="0">
                <a:solidFill>
                  <a:srgbClr val="002060"/>
                </a:solidFill>
              </a:rPr>
              <a:t>Sharp </a:t>
            </a:r>
            <a:r>
              <a:rPr lang="en-US" dirty="0" err="1" smtClean="0">
                <a:solidFill>
                  <a:srgbClr val="002060"/>
                </a:solidFill>
              </a:rPr>
              <a:t>dropoff</a:t>
            </a:r>
            <a:r>
              <a:rPr lang="en-US" dirty="0" smtClean="0">
                <a:solidFill>
                  <a:srgbClr val="002060"/>
                </a:solidFill>
              </a:rPr>
              <a:t>  in PACF Plot </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664234" y="784789"/>
            <a:ext cx="7729267" cy="6986528"/>
          </a:xfrm>
          <a:prstGeom prst="rect">
            <a:avLst/>
          </a:prstGeom>
        </p:spPr>
        <p:txBody>
          <a:bodyPr wrap="square">
            <a:spAutoFit/>
          </a:bodyPr>
          <a:lstStyle/>
          <a:p>
            <a:r>
              <a:rPr lang="en-US" b="1" u="sng" dirty="0" smtClean="0">
                <a:solidFill>
                  <a:srgbClr val="002060"/>
                </a:solidFill>
              </a:rPr>
              <a:t>Forecasting  Models(Non-Stationary  Data):</a:t>
            </a:r>
          </a:p>
          <a:p>
            <a:endParaRPr lang="en-US" b="1" dirty="0" smtClean="0">
              <a:solidFill>
                <a:srgbClr val="002060"/>
              </a:solidFill>
            </a:endParaRPr>
          </a:p>
          <a:p>
            <a:pPr>
              <a:buFont typeface="Wingdings" pitchFamily="2" charset="2"/>
              <a:buChar char="v"/>
            </a:pPr>
            <a:r>
              <a:rPr lang="en-US" b="1" dirty="0" smtClean="0">
                <a:solidFill>
                  <a:srgbClr val="002060"/>
                </a:solidFill>
              </a:rPr>
              <a:t> Simple Exponential Smoothing </a:t>
            </a:r>
          </a:p>
          <a:p>
            <a:endParaRPr lang="en-US" b="1" u="sng" dirty="0" smtClean="0">
              <a:solidFill>
                <a:srgbClr val="002060"/>
              </a:solidFill>
            </a:endParaRPr>
          </a:p>
          <a:p>
            <a:pPr>
              <a:buFont typeface="Wingdings" pitchFamily="2" charset="2"/>
              <a:buChar char="v"/>
            </a:pPr>
            <a:r>
              <a:rPr lang="en-US" b="1" dirty="0" smtClean="0">
                <a:solidFill>
                  <a:srgbClr val="002060"/>
                </a:solidFill>
              </a:rPr>
              <a:t>  Holt’s Method for Exponential Smoothing</a:t>
            </a:r>
          </a:p>
          <a:p>
            <a:pPr>
              <a:buFont typeface="Wingdings" pitchFamily="2" charset="2"/>
              <a:buChar char="v"/>
            </a:pPr>
            <a:endParaRPr lang="en-US" b="1" dirty="0" smtClean="0">
              <a:solidFill>
                <a:srgbClr val="002060"/>
              </a:solidFill>
            </a:endParaRPr>
          </a:p>
          <a:p>
            <a:pPr>
              <a:buFont typeface="Wingdings" pitchFamily="2" charset="2"/>
              <a:buChar char="v"/>
            </a:pPr>
            <a:r>
              <a:rPr lang="en-US" b="1" dirty="0" smtClean="0">
                <a:solidFill>
                  <a:srgbClr val="002060"/>
                </a:solidFill>
              </a:rPr>
              <a:t> Holts winter exponential smoothing with additive seasonality and additive trend</a:t>
            </a:r>
          </a:p>
          <a:p>
            <a:endParaRPr lang="en-US" b="1" dirty="0" smtClean="0">
              <a:solidFill>
                <a:srgbClr val="002060"/>
              </a:solidFill>
            </a:endParaRPr>
          </a:p>
          <a:p>
            <a:pPr>
              <a:buFont typeface="Wingdings" pitchFamily="2" charset="2"/>
              <a:buChar char="v"/>
            </a:pPr>
            <a:r>
              <a:rPr lang="en-US" b="1" dirty="0" smtClean="0">
                <a:solidFill>
                  <a:srgbClr val="002060"/>
                </a:solidFill>
              </a:rPr>
              <a:t> Holts winter exponential smoothing with multiplicative seasonality and additive trend</a:t>
            </a:r>
          </a:p>
          <a:p>
            <a:pPr>
              <a:buFont typeface="Wingdings" pitchFamily="2" charset="2"/>
              <a:buChar char="v"/>
            </a:pPr>
            <a:endParaRPr lang="en-US" b="1" dirty="0" smtClean="0">
              <a:solidFill>
                <a:srgbClr val="002060"/>
              </a:solidFill>
            </a:endParaRPr>
          </a:p>
          <a:p>
            <a:pPr>
              <a:buFont typeface="Wingdings" pitchFamily="2" charset="2"/>
              <a:buChar char="v"/>
            </a:pPr>
            <a:r>
              <a:rPr lang="en-US" b="1" dirty="0" smtClean="0">
                <a:solidFill>
                  <a:srgbClr val="002060"/>
                </a:solidFill>
              </a:rPr>
              <a:t> Holts winter exponential smoothing with multiplicative seasonality and multiplicative  trend</a:t>
            </a:r>
          </a:p>
          <a:p>
            <a:endParaRPr lang="en-US" b="1" dirty="0" smtClean="0">
              <a:solidFill>
                <a:srgbClr val="002060"/>
              </a:solidFill>
            </a:endParaRPr>
          </a:p>
          <a:p>
            <a:pPr>
              <a:buFont typeface="Wingdings" pitchFamily="2" charset="2"/>
              <a:buChar char="v"/>
            </a:pPr>
            <a:r>
              <a:rPr lang="en-US" b="1" dirty="0" smtClean="0">
                <a:solidFill>
                  <a:srgbClr val="002060"/>
                </a:solidFill>
              </a:rPr>
              <a:t> Linear Model</a:t>
            </a:r>
          </a:p>
          <a:p>
            <a:endParaRPr lang="en-US" b="1" dirty="0" smtClean="0">
              <a:solidFill>
                <a:srgbClr val="002060"/>
              </a:solidFill>
            </a:endParaRPr>
          </a:p>
          <a:p>
            <a:pPr>
              <a:buFont typeface="Wingdings" pitchFamily="2" charset="2"/>
              <a:buChar char="v"/>
            </a:pPr>
            <a:r>
              <a:rPr lang="en-US" b="1" dirty="0" smtClean="0">
                <a:solidFill>
                  <a:srgbClr val="002060"/>
                </a:solidFill>
              </a:rPr>
              <a:t> Exponential Model</a:t>
            </a:r>
          </a:p>
          <a:p>
            <a:pPr>
              <a:buFont typeface="Wingdings" pitchFamily="2" charset="2"/>
              <a:buChar char="v"/>
            </a:pPr>
            <a:endParaRPr lang="en-US" b="1" dirty="0" smtClean="0">
              <a:solidFill>
                <a:srgbClr val="002060"/>
              </a:solidFill>
            </a:endParaRPr>
          </a:p>
          <a:p>
            <a:pPr>
              <a:buFont typeface="Wingdings" pitchFamily="2" charset="2"/>
              <a:buChar char="v"/>
            </a:pPr>
            <a:r>
              <a:rPr lang="en-US" dirty="0" smtClean="0"/>
              <a:t> </a:t>
            </a:r>
            <a:r>
              <a:rPr lang="en-US" b="1" dirty="0" smtClean="0">
                <a:solidFill>
                  <a:srgbClr val="002060"/>
                </a:solidFill>
              </a:rPr>
              <a:t>Quadratic Model</a:t>
            </a:r>
          </a:p>
          <a:p>
            <a:pPr>
              <a:buFont typeface="Wingdings" pitchFamily="2" charset="2"/>
              <a:buChar char="v"/>
            </a:pPr>
            <a:endParaRPr lang="en-US" b="1" dirty="0" smtClean="0">
              <a:solidFill>
                <a:srgbClr val="002060"/>
              </a:solidFill>
            </a:endParaRPr>
          </a:p>
          <a:p>
            <a:pPr>
              <a:buFont typeface="Wingdings" pitchFamily="2" charset="2"/>
              <a:buChar char="v"/>
            </a:pPr>
            <a:r>
              <a:rPr lang="en-US" b="1" dirty="0" smtClean="0">
                <a:solidFill>
                  <a:srgbClr val="002060"/>
                </a:solidFill>
              </a:rPr>
              <a:t> ARIMA Model</a:t>
            </a:r>
          </a:p>
          <a:p>
            <a:endParaRPr lang="en-US" b="1" dirty="0" smtClean="0">
              <a:solidFill>
                <a:srgbClr val="002060"/>
              </a:solidFill>
            </a:endParaRPr>
          </a:p>
          <a:p>
            <a:r>
              <a:rPr lang="en-US" dirty="0" smtClean="0"/>
              <a:t/>
            </a:r>
            <a:br>
              <a:rPr lang="en-US" dirty="0" smtClean="0"/>
            </a:br>
            <a:endParaRPr lang="en-US" b="1" dirty="0" smtClean="0">
              <a:solidFill>
                <a:srgbClr val="002060"/>
              </a:solidFill>
            </a:endParaRPr>
          </a:p>
          <a:p>
            <a:pPr>
              <a:buFont typeface="Wingdings" pitchFamily="2" charset="2"/>
              <a:buChar char="v"/>
            </a:pPr>
            <a:endParaRPr lang="en-US" b="1" dirty="0" smtClean="0">
              <a:solidFill>
                <a:srgbClr val="002060"/>
              </a:solidFill>
            </a:endParaRPr>
          </a:p>
          <a:p>
            <a:pPr>
              <a:buFont typeface="Wingdings" pitchFamily="2" charset="2"/>
              <a:buChar char="v"/>
            </a:pPr>
            <a:endParaRPr lang="en-US" b="1" dirty="0" smtClean="0">
              <a:solidFill>
                <a:srgbClr val="002060"/>
              </a:solidFill>
            </a:endParaRPr>
          </a:p>
          <a:p>
            <a:pPr>
              <a:buFont typeface="Wingdings" pitchFamily="2" charset="2"/>
              <a:buChar char="v"/>
            </a:pPr>
            <a:endParaRPr lang="en-US" b="1" dirty="0" smtClean="0">
              <a:solidFill>
                <a:srgbClr val="002060"/>
              </a:solidFill>
            </a:endParaRPr>
          </a:p>
          <a:p>
            <a:pPr>
              <a:buFont typeface="Wingdings" pitchFamily="2" charset="2"/>
              <a:buChar char="v"/>
            </a:pPr>
            <a:endParaRPr lang="en-US" b="1" dirty="0" smtClean="0">
              <a:solidFill>
                <a:srgbClr val="002060"/>
              </a:solidFill>
            </a:endParaRPr>
          </a:p>
          <a:p>
            <a:pPr>
              <a:buFont typeface="Wingdings" pitchFamily="2" charset="2"/>
              <a:buChar char="v"/>
            </a:pPr>
            <a:endParaRPr lang="en-US" b="1" dirty="0" smtClean="0">
              <a:solidFill>
                <a:srgbClr val="002060"/>
              </a:solidFill>
            </a:endParaRPr>
          </a:p>
          <a:p>
            <a:endParaRPr lang="en-US" b="1" dirty="0" smtClean="0">
              <a:solidFill>
                <a:srgbClr val="002060"/>
              </a:solidFill>
            </a:endParaRPr>
          </a:p>
          <a:p>
            <a:endParaRPr lang="en-US" b="1" u="sng" dirty="0" smtClean="0">
              <a:solidFill>
                <a:srgbClr val="002060"/>
              </a:solidFill>
            </a:endParaRPr>
          </a:p>
          <a:p>
            <a:endParaRPr lang="en-US" dirty="0" smtClean="0"/>
          </a:p>
          <a:p>
            <a:endParaRPr lang="en-US" dirty="0"/>
          </a:p>
        </p:txBody>
      </p:sp>
      <p:sp>
        <p:nvSpPr>
          <p:cNvPr id="4" name="TextBox 3"/>
          <p:cNvSpPr txBox="1"/>
          <p:nvPr/>
        </p:nvSpPr>
        <p:spPr>
          <a:xfrm>
            <a:off x="1690777" y="224286"/>
            <a:ext cx="4813540" cy="369332"/>
          </a:xfrm>
          <a:prstGeom prst="rect">
            <a:avLst/>
          </a:prstGeom>
          <a:noFill/>
        </p:spPr>
        <p:txBody>
          <a:bodyPr wrap="square" rtlCol="0">
            <a:spAutoFit/>
          </a:bodyPr>
          <a:lstStyle/>
          <a:p>
            <a:pPr algn="ctr"/>
            <a:r>
              <a:rPr lang="en-US" sz="1800" b="1" dirty="0" smtClean="0">
                <a:solidFill>
                  <a:srgbClr val="002060"/>
                </a:solidFill>
              </a:rPr>
              <a:t> Time Series Prediction Models</a:t>
            </a:r>
            <a:endParaRPr lang="en-US" sz="1800" b="1" dirty="0">
              <a:solidFill>
                <a:srgbClr val="002060"/>
              </a:solidFill>
            </a:endParaRPr>
          </a:p>
        </p:txBody>
      </p:sp>
      <p:pic>
        <p:nvPicPr>
          <p:cNvPr id="5"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838091" y="422694"/>
            <a:ext cx="3605841" cy="523220"/>
          </a:xfrm>
          <a:prstGeom prst="rect">
            <a:avLst/>
          </a:prstGeom>
          <a:noFill/>
        </p:spPr>
        <p:txBody>
          <a:bodyPr wrap="square" rtlCol="0">
            <a:spAutoFit/>
          </a:bodyPr>
          <a:lstStyle/>
          <a:p>
            <a:pPr algn="ctr"/>
            <a:r>
              <a:rPr lang="en-US" sz="2800" b="1" dirty="0" smtClean="0">
                <a:solidFill>
                  <a:srgbClr val="002060"/>
                </a:solidFill>
              </a:rPr>
              <a:t>DATA PARTITION</a:t>
            </a:r>
            <a:endParaRPr lang="en-US" sz="2800" b="1" dirty="0">
              <a:solidFill>
                <a:srgbClr val="002060"/>
              </a:solidFill>
            </a:endParaRPr>
          </a:p>
        </p:txBody>
      </p:sp>
      <p:sp>
        <p:nvSpPr>
          <p:cNvPr id="6" name="Rounded Rectangle 5"/>
          <p:cNvSpPr/>
          <p:nvPr/>
        </p:nvSpPr>
        <p:spPr>
          <a:xfrm>
            <a:off x="2941607" y="1682152"/>
            <a:ext cx="3321170" cy="111280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ounded Rectangle 6"/>
          <p:cNvSpPr/>
          <p:nvPr/>
        </p:nvSpPr>
        <p:spPr>
          <a:xfrm>
            <a:off x="1518249" y="3735238"/>
            <a:ext cx="2803585" cy="1121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ounded Rectangle 7"/>
          <p:cNvSpPr/>
          <p:nvPr/>
        </p:nvSpPr>
        <p:spPr>
          <a:xfrm>
            <a:off x="5043576" y="3732362"/>
            <a:ext cx="2780581" cy="1121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p:cNvSpPr txBox="1"/>
          <p:nvPr/>
        </p:nvSpPr>
        <p:spPr>
          <a:xfrm>
            <a:off x="3321170" y="1932317"/>
            <a:ext cx="2734574" cy="461665"/>
          </a:xfrm>
          <a:prstGeom prst="rect">
            <a:avLst/>
          </a:prstGeom>
          <a:noFill/>
        </p:spPr>
        <p:txBody>
          <a:bodyPr wrap="square" rtlCol="0">
            <a:spAutoFit/>
          </a:bodyPr>
          <a:lstStyle/>
          <a:p>
            <a:pPr algn="ctr"/>
            <a:r>
              <a:rPr lang="en-US" sz="2400" b="1" dirty="0" smtClean="0">
                <a:solidFill>
                  <a:srgbClr val="002060"/>
                </a:solidFill>
              </a:rPr>
              <a:t>DATA(215)</a:t>
            </a:r>
            <a:endParaRPr lang="en-US" sz="2400" b="1" dirty="0">
              <a:solidFill>
                <a:srgbClr val="002060"/>
              </a:solidFill>
            </a:endParaRPr>
          </a:p>
        </p:txBody>
      </p:sp>
      <p:sp>
        <p:nvSpPr>
          <p:cNvPr id="10" name="TextBox 9"/>
          <p:cNvSpPr txBox="1"/>
          <p:nvPr/>
        </p:nvSpPr>
        <p:spPr>
          <a:xfrm>
            <a:off x="1575758" y="3999781"/>
            <a:ext cx="2734574" cy="461665"/>
          </a:xfrm>
          <a:prstGeom prst="rect">
            <a:avLst/>
          </a:prstGeom>
          <a:noFill/>
        </p:spPr>
        <p:txBody>
          <a:bodyPr wrap="square" rtlCol="0">
            <a:spAutoFit/>
          </a:bodyPr>
          <a:lstStyle/>
          <a:p>
            <a:pPr algn="ctr"/>
            <a:r>
              <a:rPr lang="en-US" sz="2400" b="1" dirty="0" smtClean="0">
                <a:solidFill>
                  <a:srgbClr val="002060"/>
                </a:solidFill>
              </a:rPr>
              <a:t>Train(172)</a:t>
            </a:r>
            <a:endParaRPr lang="en-US" sz="2400" b="1" dirty="0">
              <a:solidFill>
                <a:srgbClr val="002060"/>
              </a:solidFill>
            </a:endParaRPr>
          </a:p>
        </p:txBody>
      </p:sp>
      <p:sp>
        <p:nvSpPr>
          <p:cNvPr id="11" name="TextBox 10"/>
          <p:cNvSpPr txBox="1"/>
          <p:nvPr/>
        </p:nvSpPr>
        <p:spPr>
          <a:xfrm>
            <a:off x="5043577" y="3999782"/>
            <a:ext cx="2734574" cy="461665"/>
          </a:xfrm>
          <a:prstGeom prst="rect">
            <a:avLst/>
          </a:prstGeom>
          <a:noFill/>
        </p:spPr>
        <p:txBody>
          <a:bodyPr wrap="square" rtlCol="0">
            <a:spAutoFit/>
          </a:bodyPr>
          <a:lstStyle/>
          <a:p>
            <a:pPr algn="ctr"/>
            <a:r>
              <a:rPr lang="en-US" sz="2400" b="1" dirty="0" smtClean="0">
                <a:solidFill>
                  <a:srgbClr val="002060"/>
                </a:solidFill>
              </a:rPr>
              <a:t>Test(43)</a:t>
            </a:r>
            <a:endParaRPr lang="en-US" sz="2400" b="1" dirty="0">
              <a:solidFill>
                <a:srgbClr val="00206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 name="Rectangle 6"/>
          <p:cNvSpPr/>
          <p:nvPr/>
        </p:nvSpPr>
        <p:spPr>
          <a:xfrm>
            <a:off x="3032155" y="402516"/>
            <a:ext cx="3206327" cy="338554"/>
          </a:xfrm>
          <a:prstGeom prst="rect">
            <a:avLst/>
          </a:prstGeom>
        </p:spPr>
        <p:txBody>
          <a:bodyPr wrap="none">
            <a:spAutoFit/>
          </a:bodyPr>
          <a:lstStyle/>
          <a:p>
            <a:r>
              <a:rPr lang="en-US" sz="1600" b="1" dirty="0" smtClean="0">
                <a:solidFill>
                  <a:srgbClr val="002060"/>
                </a:solidFill>
              </a:rPr>
              <a:t>Single Exponential Smoothing </a:t>
            </a:r>
          </a:p>
        </p:txBody>
      </p:sp>
      <p:sp>
        <p:nvSpPr>
          <p:cNvPr id="8" name="Rectangle 7"/>
          <p:cNvSpPr/>
          <p:nvPr/>
        </p:nvSpPr>
        <p:spPr>
          <a:xfrm>
            <a:off x="448574" y="1063629"/>
            <a:ext cx="7548113" cy="954107"/>
          </a:xfrm>
          <a:prstGeom prst="rect">
            <a:avLst/>
          </a:prstGeom>
        </p:spPr>
        <p:txBody>
          <a:bodyPr wrap="square">
            <a:spAutoFit/>
          </a:bodyPr>
          <a:lstStyle/>
          <a:p>
            <a:pPr>
              <a:buClr>
                <a:srgbClr val="002060"/>
              </a:buClr>
            </a:pPr>
            <a:r>
              <a:rPr lang="en-US" dirty="0" smtClean="0">
                <a:solidFill>
                  <a:srgbClr val="002060"/>
                </a:solidFill>
              </a:rPr>
              <a:t> </a:t>
            </a:r>
            <a:r>
              <a:rPr lang="en-US" b="1" dirty="0" smtClean="0">
                <a:solidFill>
                  <a:srgbClr val="002060"/>
                </a:solidFill>
              </a:rPr>
              <a:t>Single Exponential Smoothing works on weighted averages i.e. the average of the previous level and current observation. Largest weights are associated with the recent observations and the smallest weights are associated with the oldest observations.</a:t>
            </a:r>
          </a:p>
          <a:p>
            <a:endParaRPr lang="en-US" b="1" dirty="0" smtClean="0">
              <a:solidFill>
                <a:srgbClr val="002060"/>
              </a:solidFill>
            </a:endParaRPr>
          </a:p>
        </p:txBody>
      </p:sp>
      <p:pic>
        <p:nvPicPr>
          <p:cNvPr id="1026" name="Picture 2"/>
          <p:cNvPicPr>
            <a:picLocks noChangeAspect="1" noChangeArrowheads="1"/>
          </p:cNvPicPr>
          <p:nvPr/>
        </p:nvPicPr>
        <p:blipFill>
          <a:blip r:embed="rId4"/>
          <a:srcRect/>
          <a:stretch>
            <a:fillRect/>
          </a:stretch>
        </p:blipFill>
        <p:spPr bwMode="auto">
          <a:xfrm>
            <a:off x="465826" y="2028285"/>
            <a:ext cx="8108830" cy="40102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1311215" y="5658929"/>
            <a:ext cx="3010619" cy="307777"/>
          </a:xfrm>
          <a:prstGeom prst="rect">
            <a:avLst/>
          </a:prstGeom>
          <a:noFill/>
        </p:spPr>
        <p:txBody>
          <a:bodyPr wrap="square" rtlCol="0">
            <a:spAutoFit/>
          </a:bodyPr>
          <a:lstStyle/>
          <a:p>
            <a:r>
              <a:rPr lang="en-US" dirty="0" smtClean="0"/>
              <a:t>RMSE Value=0.8993</a:t>
            </a:r>
            <a:endParaRPr lang="en-US" dirty="0"/>
          </a:p>
        </p:txBody>
      </p:sp>
      <p:sp>
        <p:nvSpPr>
          <p:cNvPr id="6" name="TextBox 5"/>
          <p:cNvSpPr txBox="1"/>
          <p:nvPr/>
        </p:nvSpPr>
        <p:spPr>
          <a:xfrm>
            <a:off x="4485736" y="5641675"/>
            <a:ext cx="3010619" cy="307777"/>
          </a:xfrm>
          <a:prstGeom prst="rect">
            <a:avLst/>
          </a:prstGeom>
          <a:noFill/>
        </p:spPr>
        <p:txBody>
          <a:bodyPr wrap="square" rtlCol="0">
            <a:spAutoFit/>
          </a:bodyPr>
          <a:lstStyle/>
          <a:p>
            <a:r>
              <a:rPr lang="en-US" dirty="0" smtClean="0"/>
              <a:t>MAPE Value= 0.048941</a:t>
            </a:r>
            <a:endParaRPr lang="en-US" dirty="0"/>
          </a:p>
        </p:txBody>
      </p:sp>
      <p:sp>
        <p:nvSpPr>
          <p:cNvPr id="7" name="Rectangle 6"/>
          <p:cNvSpPr/>
          <p:nvPr/>
        </p:nvSpPr>
        <p:spPr>
          <a:xfrm>
            <a:off x="3102415" y="324878"/>
            <a:ext cx="2818400" cy="307777"/>
          </a:xfrm>
          <a:prstGeom prst="rect">
            <a:avLst/>
          </a:prstGeom>
        </p:spPr>
        <p:txBody>
          <a:bodyPr wrap="none">
            <a:spAutoFit/>
          </a:bodyPr>
          <a:lstStyle/>
          <a:p>
            <a:r>
              <a:rPr lang="en-US" b="1" dirty="0" smtClean="0">
                <a:solidFill>
                  <a:srgbClr val="002060"/>
                </a:solidFill>
              </a:rPr>
              <a:t>Single Exponential Smoothing </a:t>
            </a:r>
          </a:p>
        </p:txBody>
      </p:sp>
      <p:pic>
        <p:nvPicPr>
          <p:cNvPr id="2050" name="Picture 2"/>
          <p:cNvPicPr>
            <a:picLocks noChangeAspect="1" noChangeArrowheads="1"/>
          </p:cNvPicPr>
          <p:nvPr/>
        </p:nvPicPr>
        <p:blipFill>
          <a:blip r:embed="rId3"/>
          <a:srcRect/>
          <a:stretch>
            <a:fillRect/>
          </a:stretch>
        </p:blipFill>
        <p:spPr bwMode="auto">
          <a:xfrm>
            <a:off x="483079" y="975324"/>
            <a:ext cx="8238227"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Rectangle 7"/>
          <p:cNvSpPr/>
          <p:nvPr/>
        </p:nvSpPr>
        <p:spPr>
          <a:xfrm>
            <a:off x="2660788" y="471527"/>
            <a:ext cx="4222631" cy="338554"/>
          </a:xfrm>
          <a:prstGeom prst="rect">
            <a:avLst/>
          </a:prstGeom>
        </p:spPr>
        <p:txBody>
          <a:bodyPr wrap="none">
            <a:spAutoFit/>
          </a:bodyPr>
          <a:lstStyle/>
          <a:p>
            <a:r>
              <a:rPr lang="en-US" sz="1600" b="1" dirty="0" smtClean="0">
                <a:solidFill>
                  <a:srgbClr val="002060"/>
                </a:solidFill>
              </a:rPr>
              <a:t>Holt’s Method for Exponential Smoothing</a:t>
            </a:r>
            <a:endParaRPr lang="en-US" sz="1600" dirty="0"/>
          </a:p>
        </p:txBody>
      </p:sp>
      <p:sp>
        <p:nvSpPr>
          <p:cNvPr id="9" name="Rectangle 8"/>
          <p:cNvSpPr/>
          <p:nvPr/>
        </p:nvSpPr>
        <p:spPr>
          <a:xfrm>
            <a:off x="914400" y="1015208"/>
            <a:ext cx="6866626" cy="523220"/>
          </a:xfrm>
          <a:prstGeom prst="rect">
            <a:avLst/>
          </a:prstGeom>
        </p:spPr>
        <p:txBody>
          <a:bodyPr wrap="square">
            <a:spAutoFit/>
          </a:bodyPr>
          <a:lstStyle/>
          <a:p>
            <a:r>
              <a:rPr lang="en-US" b="1" dirty="0" smtClean="0">
                <a:solidFill>
                  <a:srgbClr val="002060"/>
                </a:solidFill>
              </a:rPr>
              <a:t>Expanding the Simple Exponential Smoothing method, the Holt’s method helps you to forecast time series data that has a trend</a:t>
            </a:r>
            <a:endParaRPr lang="en-US" dirty="0"/>
          </a:p>
        </p:txBody>
      </p:sp>
      <p:pic>
        <p:nvPicPr>
          <p:cNvPr id="3074" name="Picture 2"/>
          <p:cNvPicPr>
            <a:picLocks noChangeAspect="1" noChangeArrowheads="1"/>
          </p:cNvPicPr>
          <p:nvPr/>
        </p:nvPicPr>
        <p:blipFill>
          <a:blip r:embed="rId4"/>
          <a:srcRect/>
          <a:stretch>
            <a:fillRect/>
          </a:stretch>
        </p:blipFill>
        <p:spPr bwMode="auto">
          <a:xfrm>
            <a:off x="414068" y="1680534"/>
            <a:ext cx="8384876" cy="44010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067754" y="5733641"/>
            <a:ext cx="1863011" cy="307777"/>
          </a:xfrm>
          <a:prstGeom prst="rect">
            <a:avLst/>
          </a:prstGeom>
        </p:spPr>
        <p:txBody>
          <a:bodyPr wrap="none">
            <a:spAutoFit/>
          </a:bodyPr>
          <a:lstStyle/>
          <a:p>
            <a:r>
              <a:rPr lang="en-US" dirty="0" smtClean="0"/>
              <a:t>RMSE Value=2.4513</a:t>
            </a:r>
            <a:endParaRPr lang="en-US" dirty="0"/>
          </a:p>
        </p:txBody>
      </p:sp>
      <p:sp>
        <p:nvSpPr>
          <p:cNvPr id="6" name="Rectangle 5"/>
          <p:cNvSpPr/>
          <p:nvPr/>
        </p:nvSpPr>
        <p:spPr>
          <a:xfrm>
            <a:off x="2772931" y="333504"/>
            <a:ext cx="3701654" cy="307777"/>
          </a:xfrm>
          <a:prstGeom prst="rect">
            <a:avLst/>
          </a:prstGeom>
        </p:spPr>
        <p:txBody>
          <a:bodyPr wrap="none">
            <a:spAutoFit/>
          </a:bodyPr>
          <a:lstStyle/>
          <a:p>
            <a:r>
              <a:rPr lang="en-US" b="1" dirty="0" smtClean="0">
                <a:solidFill>
                  <a:srgbClr val="002060"/>
                </a:solidFill>
              </a:rPr>
              <a:t>Holt’s Method for Exponential Smoothing</a:t>
            </a:r>
            <a:endParaRPr lang="en-US" dirty="0"/>
          </a:p>
        </p:txBody>
      </p:sp>
      <p:sp>
        <p:nvSpPr>
          <p:cNvPr id="7" name="Rectangle 6"/>
          <p:cNvSpPr/>
          <p:nvPr/>
        </p:nvSpPr>
        <p:spPr>
          <a:xfrm>
            <a:off x="4819581" y="5707762"/>
            <a:ext cx="2052165" cy="307777"/>
          </a:xfrm>
          <a:prstGeom prst="rect">
            <a:avLst/>
          </a:prstGeom>
        </p:spPr>
        <p:txBody>
          <a:bodyPr wrap="none">
            <a:spAutoFit/>
          </a:bodyPr>
          <a:lstStyle/>
          <a:p>
            <a:r>
              <a:rPr lang="en-US" dirty="0" smtClean="0"/>
              <a:t>MAPE Value=0.704964</a:t>
            </a:r>
            <a:endParaRPr lang="en-US" dirty="0"/>
          </a:p>
        </p:txBody>
      </p:sp>
      <p:pic>
        <p:nvPicPr>
          <p:cNvPr id="4098" name="Picture 2"/>
          <p:cNvPicPr>
            <a:picLocks noChangeAspect="1" noChangeArrowheads="1"/>
          </p:cNvPicPr>
          <p:nvPr/>
        </p:nvPicPr>
        <p:blipFill>
          <a:blip r:embed="rId3"/>
          <a:srcRect/>
          <a:stretch>
            <a:fillRect/>
          </a:stretch>
        </p:blipFill>
        <p:spPr bwMode="auto">
          <a:xfrm>
            <a:off x="629728" y="1077673"/>
            <a:ext cx="7996688"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206676" y="411142"/>
            <a:ext cx="4831772" cy="646331"/>
          </a:xfrm>
          <a:prstGeom prst="rect">
            <a:avLst/>
          </a:prstGeom>
        </p:spPr>
        <p:txBody>
          <a:bodyPr wrap="none">
            <a:spAutoFit/>
          </a:bodyPr>
          <a:lstStyle/>
          <a:p>
            <a:pPr lvl="0" algn="ctr"/>
            <a:r>
              <a:rPr lang="en-US" sz="3600" b="1" dirty="0" smtClean="0">
                <a:solidFill>
                  <a:srgbClr val="002776"/>
                </a:solidFill>
                <a:latin typeface="Algerian" pitchFamily="82" charset="0"/>
              </a:rPr>
              <a:t>BUSINESS  OBJECTIVE</a:t>
            </a:r>
          </a:p>
        </p:txBody>
      </p:sp>
      <p:pic>
        <p:nvPicPr>
          <p:cNvPr id="5"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3729" name="Rectangle 1"/>
          <p:cNvSpPr>
            <a:spLocks noChangeArrowheads="1"/>
          </p:cNvSpPr>
          <p:nvPr/>
        </p:nvSpPr>
        <p:spPr bwMode="auto">
          <a:xfrm>
            <a:off x="-1" y="1984075"/>
            <a:ext cx="8367623"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ea typeface="Arial" pitchFamily="34" charset="0"/>
                <a:cs typeface="Arial" pitchFamily="34" charset="0"/>
              </a:rPr>
              <a:t>   </a:t>
            </a:r>
            <a:r>
              <a:rPr kumimoji="0" lang="en-US" sz="2400" b="1" i="0" u="none" strike="noStrike" cap="none" normalizeH="0" baseline="0" dirty="0" smtClean="0">
                <a:ln>
                  <a:noFill/>
                </a:ln>
                <a:solidFill>
                  <a:srgbClr val="002060"/>
                </a:solidFill>
                <a:effectLst/>
                <a:latin typeface="Arial" pitchFamily="34" charset="0"/>
                <a:ea typeface="Arial" pitchFamily="34" charset="0"/>
                <a:cs typeface="Arial" pitchFamily="34" charset="0"/>
              </a:rPr>
              <a:t>To forecast Co2 levels for an organization so that the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2060"/>
                </a:solidFill>
                <a:effectLst/>
                <a:latin typeface="Arial" pitchFamily="34" charset="0"/>
                <a:ea typeface="Arial" pitchFamily="34" charset="0"/>
                <a:cs typeface="Arial" pitchFamily="34" charset="0"/>
              </a:rPr>
              <a:t>     organization</a:t>
            </a:r>
            <a:r>
              <a:rPr kumimoji="0" lang="en-US" sz="2400" b="1" i="0" u="none" strike="noStrike" cap="none" normalizeH="0" dirty="0" smtClean="0">
                <a:ln>
                  <a:noFill/>
                </a:ln>
                <a:solidFill>
                  <a:srgbClr val="002060"/>
                </a:solidFill>
                <a:effectLst/>
                <a:latin typeface="Arial" pitchFamily="34" charset="0"/>
                <a:ea typeface="Arial" pitchFamily="34" charset="0"/>
                <a:cs typeface="Arial" pitchFamily="34" charset="0"/>
              </a:rPr>
              <a:t> </a:t>
            </a:r>
            <a:r>
              <a:rPr kumimoji="0" lang="en-US" sz="2400" b="1" i="0" u="none" strike="noStrike" cap="none" normalizeH="0" baseline="0" dirty="0" smtClean="0">
                <a:ln>
                  <a:noFill/>
                </a:ln>
                <a:solidFill>
                  <a:srgbClr val="002060"/>
                </a:solidFill>
                <a:effectLst/>
                <a:latin typeface="Arial" pitchFamily="34" charset="0"/>
                <a:ea typeface="Arial" pitchFamily="34" charset="0"/>
                <a:cs typeface="Arial" pitchFamily="34" charset="0"/>
              </a:rPr>
              <a:t>can follow government norms with respect to Co2 emission levels.</a:t>
            </a:r>
            <a:endParaRPr kumimoji="0" lang="en-US" sz="2400" b="0" i="0" u="none" strike="noStrike" cap="none" normalizeH="0" baseline="0" dirty="0" smtClean="0">
              <a:ln>
                <a:noFill/>
              </a:ln>
              <a:solidFill>
                <a:srgbClr val="002060"/>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111041" y="462901"/>
            <a:ext cx="3207929" cy="338554"/>
          </a:xfrm>
          <a:prstGeom prst="rect">
            <a:avLst/>
          </a:prstGeom>
        </p:spPr>
        <p:txBody>
          <a:bodyPr wrap="none">
            <a:spAutoFit/>
          </a:bodyPr>
          <a:lstStyle/>
          <a:p>
            <a:r>
              <a:rPr lang="en-US" sz="1600" b="1" dirty="0" smtClean="0">
                <a:solidFill>
                  <a:srgbClr val="002060"/>
                </a:solidFill>
              </a:rPr>
              <a:t>Holt-Winters’ Seasonal Method</a:t>
            </a:r>
            <a:endParaRPr lang="en-US" sz="1600" b="1" dirty="0">
              <a:solidFill>
                <a:srgbClr val="002060"/>
              </a:solidFill>
            </a:endParaRPr>
          </a:p>
        </p:txBody>
      </p:sp>
      <p:sp>
        <p:nvSpPr>
          <p:cNvPr id="5" name="Rectangle 4"/>
          <p:cNvSpPr/>
          <p:nvPr/>
        </p:nvSpPr>
        <p:spPr>
          <a:xfrm>
            <a:off x="586596" y="1659285"/>
            <a:ext cx="7194430" cy="2893100"/>
          </a:xfrm>
          <a:prstGeom prst="rect">
            <a:avLst/>
          </a:prstGeom>
        </p:spPr>
        <p:txBody>
          <a:bodyPr wrap="square">
            <a:spAutoFit/>
          </a:bodyPr>
          <a:lstStyle/>
          <a:p>
            <a:r>
              <a:rPr lang="en-US" dirty="0" smtClean="0">
                <a:solidFill>
                  <a:srgbClr val="002060"/>
                </a:solidFill>
                <a:latin typeface="+mj-lt"/>
              </a:rPr>
              <a:t>The Holt-Winters model extends Holt to allow the forecasting of time series data that has both trend and seasonality, and this method includes this seasonality smoothing parameter.</a:t>
            </a:r>
          </a:p>
          <a:p>
            <a:endParaRPr lang="en-US" dirty="0" smtClean="0">
              <a:solidFill>
                <a:srgbClr val="002060"/>
              </a:solidFill>
              <a:latin typeface="+mj-lt"/>
            </a:endParaRPr>
          </a:p>
          <a:p>
            <a:r>
              <a:rPr lang="en-US" dirty="0" smtClean="0">
                <a:solidFill>
                  <a:srgbClr val="002060"/>
                </a:solidFill>
                <a:latin typeface="+mj-lt"/>
              </a:rPr>
              <a:t>There are two general types of seasonality: Additive and Multiplicative.</a:t>
            </a:r>
          </a:p>
          <a:p>
            <a:r>
              <a:rPr lang="en-US" dirty="0" smtClean="0">
                <a:solidFill>
                  <a:srgbClr val="002060"/>
                </a:solidFill>
                <a:latin typeface="+mj-lt"/>
              </a:rPr>
              <a:t> </a:t>
            </a:r>
          </a:p>
          <a:p>
            <a:r>
              <a:rPr lang="en-US" b="1" dirty="0" smtClean="0">
                <a:solidFill>
                  <a:srgbClr val="002060"/>
                </a:solidFill>
                <a:latin typeface="+mj-lt"/>
              </a:rPr>
              <a:t>Additive</a:t>
            </a:r>
            <a:r>
              <a:rPr lang="en-US" dirty="0" smtClean="0">
                <a:solidFill>
                  <a:srgbClr val="002060"/>
                </a:solidFill>
                <a:latin typeface="+mj-lt"/>
              </a:rPr>
              <a:t>:  = Trend + Seasonal + Random</a:t>
            </a:r>
            <a:br>
              <a:rPr lang="en-US" dirty="0" smtClean="0">
                <a:solidFill>
                  <a:srgbClr val="002060"/>
                </a:solidFill>
                <a:latin typeface="+mj-lt"/>
              </a:rPr>
            </a:br>
            <a:r>
              <a:rPr lang="en-US" dirty="0" smtClean="0">
                <a:solidFill>
                  <a:srgbClr val="002060"/>
                </a:solidFill>
                <a:latin typeface="+mj-lt"/>
              </a:rPr>
              <a:t>Seasonal changes in the data stay roughly the same over time and don’t fluctuate in relation to the overall data.</a:t>
            </a:r>
          </a:p>
          <a:p>
            <a:endParaRPr lang="en-US" dirty="0" smtClean="0">
              <a:solidFill>
                <a:srgbClr val="002060"/>
              </a:solidFill>
              <a:latin typeface="+mj-lt"/>
            </a:endParaRPr>
          </a:p>
          <a:p>
            <a:r>
              <a:rPr lang="en-US" b="1" dirty="0" smtClean="0">
                <a:solidFill>
                  <a:srgbClr val="002060"/>
                </a:solidFill>
                <a:latin typeface="+mj-lt"/>
              </a:rPr>
              <a:t>Multiplicative</a:t>
            </a:r>
            <a:r>
              <a:rPr lang="en-US" dirty="0" smtClean="0">
                <a:solidFill>
                  <a:srgbClr val="002060"/>
                </a:solidFill>
                <a:latin typeface="+mj-lt"/>
              </a:rPr>
              <a:t>= Trend * Seasonal * Random</a:t>
            </a:r>
            <a:br>
              <a:rPr lang="en-US" dirty="0" smtClean="0">
                <a:solidFill>
                  <a:srgbClr val="002060"/>
                </a:solidFill>
                <a:latin typeface="+mj-lt"/>
              </a:rPr>
            </a:br>
            <a:r>
              <a:rPr lang="en-US" dirty="0" smtClean="0">
                <a:solidFill>
                  <a:srgbClr val="002060"/>
                </a:solidFill>
                <a:latin typeface="+mj-lt"/>
              </a:rPr>
              <a:t>The seasonal variation changes in relation to the overall changes in the data. So, if the data is trending upward, the seasonal differences grow proportionally as well.</a:t>
            </a:r>
            <a:endParaRPr lang="en-US" dirty="0">
              <a:solidFill>
                <a:srgbClr val="002060"/>
              </a:solidFill>
              <a:latin typeface="+mj-lt"/>
            </a:endParaRPr>
          </a:p>
        </p:txBody>
      </p:sp>
      <p:pic>
        <p:nvPicPr>
          <p:cNvPr id="6"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Rectangle 5"/>
          <p:cNvSpPr/>
          <p:nvPr/>
        </p:nvSpPr>
        <p:spPr>
          <a:xfrm>
            <a:off x="1311214" y="329299"/>
            <a:ext cx="5753819" cy="584775"/>
          </a:xfrm>
          <a:prstGeom prst="rect">
            <a:avLst/>
          </a:prstGeom>
        </p:spPr>
        <p:txBody>
          <a:bodyPr wrap="square">
            <a:spAutoFit/>
          </a:bodyPr>
          <a:lstStyle/>
          <a:p>
            <a:pPr algn="ctr"/>
            <a:r>
              <a:rPr lang="en-US" sz="1600" b="1" dirty="0" smtClean="0">
                <a:solidFill>
                  <a:srgbClr val="002060"/>
                </a:solidFill>
              </a:rPr>
              <a:t>Holts winter exponential smoothing with additive seasonality and additive trend</a:t>
            </a:r>
            <a:endParaRPr lang="en-US" sz="1600" dirty="0"/>
          </a:p>
        </p:txBody>
      </p:sp>
      <p:pic>
        <p:nvPicPr>
          <p:cNvPr id="5122" name="Picture 2"/>
          <p:cNvPicPr>
            <a:picLocks noChangeAspect="1" noChangeArrowheads="1"/>
          </p:cNvPicPr>
          <p:nvPr/>
        </p:nvPicPr>
        <p:blipFill>
          <a:blip r:embed="rId4"/>
          <a:srcRect/>
          <a:stretch>
            <a:fillRect/>
          </a:stretch>
        </p:blipFill>
        <p:spPr bwMode="auto">
          <a:xfrm>
            <a:off x="577970" y="1171575"/>
            <a:ext cx="7936302" cy="4514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550833" y="5733640"/>
            <a:ext cx="1863011" cy="307777"/>
          </a:xfrm>
          <a:prstGeom prst="rect">
            <a:avLst/>
          </a:prstGeom>
        </p:spPr>
        <p:txBody>
          <a:bodyPr wrap="none">
            <a:spAutoFit/>
          </a:bodyPr>
          <a:lstStyle/>
          <a:p>
            <a:r>
              <a:rPr lang="en-US" dirty="0" smtClean="0"/>
              <a:t>RMSE Value=2.4574</a:t>
            </a:r>
            <a:endParaRPr lang="en-US" dirty="0"/>
          </a:p>
        </p:txBody>
      </p:sp>
      <p:sp>
        <p:nvSpPr>
          <p:cNvPr id="6" name="Rectangle 5"/>
          <p:cNvSpPr/>
          <p:nvPr/>
        </p:nvSpPr>
        <p:spPr>
          <a:xfrm>
            <a:off x="2389518" y="467322"/>
            <a:ext cx="4572000" cy="523220"/>
          </a:xfrm>
          <a:prstGeom prst="rect">
            <a:avLst/>
          </a:prstGeom>
        </p:spPr>
        <p:txBody>
          <a:bodyPr>
            <a:spAutoFit/>
          </a:bodyPr>
          <a:lstStyle/>
          <a:p>
            <a:pPr algn="ctr"/>
            <a:r>
              <a:rPr lang="en-US" b="1" dirty="0" smtClean="0">
                <a:solidFill>
                  <a:srgbClr val="002060"/>
                </a:solidFill>
              </a:rPr>
              <a:t>Holts winter exponential smoothing with additive seasonality and additive trend</a:t>
            </a:r>
            <a:endParaRPr lang="en-US" dirty="0"/>
          </a:p>
        </p:txBody>
      </p:sp>
      <p:sp>
        <p:nvSpPr>
          <p:cNvPr id="7" name="Rectangle 6"/>
          <p:cNvSpPr/>
          <p:nvPr/>
        </p:nvSpPr>
        <p:spPr>
          <a:xfrm>
            <a:off x="4828207" y="5733641"/>
            <a:ext cx="2052165" cy="307777"/>
          </a:xfrm>
          <a:prstGeom prst="rect">
            <a:avLst/>
          </a:prstGeom>
        </p:spPr>
        <p:txBody>
          <a:bodyPr wrap="none">
            <a:spAutoFit/>
          </a:bodyPr>
          <a:lstStyle/>
          <a:p>
            <a:r>
              <a:rPr lang="en-US" dirty="0" smtClean="0"/>
              <a:t>MAPE Value=0.127488</a:t>
            </a:r>
            <a:endParaRPr lang="en-US" dirty="0"/>
          </a:p>
        </p:txBody>
      </p:sp>
      <p:pic>
        <p:nvPicPr>
          <p:cNvPr id="6146" name="Picture 2"/>
          <p:cNvPicPr>
            <a:picLocks noChangeAspect="1" noChangeArrowheads="1"/>
          </p:cNvPicPr>
          <p:nvPr/>
        </p:nvPicPr>
        <p:blipFill>
          <a:blip r:embed="rId3"/>
          <a:srcRect/>
          <a:stretch>
            <a:fillRect/>
          </a:stretch>
        </p:blipFill>
        <p:spPr bwMode="auto">
          <a:xfrm>
            <a:off x="508957" y="1347788"/>
            <a:ext cx="8108831" cy="4162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Rectangle 7"/>
          <p:cNvSpPr/>
          <p:nvPr/>
        </p:nvSpPr>
        <p:spPr>
          <a:xfrm>
            <a:off x="905774" y="303420"/>
            <a:ext cx="5667555" cy="584775"/>
          </a:xfrm>
          <a:prstGeom prst="rect">
            <a:avLst/>
          </a:prstGeom>
        </p:spPr>
        <p:txBody>
          <a:bodyPr wrap="square">
            <a:spAutoFit/>
          </a:bodyPr>
          <a:lstStyle/>
          <a:p>
            <a:pPr algn="ctr"/>
            <a:r>
              <a:rPr lang="en-US" sz="1600" b="1" dirty="0" smtClean="0">
                <a:solidFill>
                  <a:srgbClr val="002060"/>
                </a:solidFill>
              </a:rPr>
              <a:t>Holts winter exponential smoothing with multiplicative seasonality and additive trend</a:t>
            </a:r>
            <a:endParaRPr lang="en-US" sz="1600" dirty="0"/>
          </a:p>
        </p:txBody>
      </p:sp>
      <p:pic>
        <p:nvPicPr>
          <p:cNvPr id="7170" name="Picture 2"/>
          <p:cNvPicPr>
            <a:picLocks noChangeAspect="1" noChangeArrowheads="1"/>
          </p:cNvPicPr>
          <p:nvPr/>
        </p:nvPicPr>
        <p:blipFill>
          <a:blip r:embed="rId4"/>
          <a:srcRect/>
          <a:stretch>
            <a:fillRect/>
          </a:stretch>
        </p:blipFill>
        <p:spPr bwMode="auto">
          <a:xfrm>
            <a:off x="396815" y="1181100"/>
            <a:ext cx="8203722"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406770" y="303420"/>
            <a:ext cx="4572000" cy="523220"/>
          </a:xfrm>
          <a:prstGeom prst="rect">
            <a:avLst/>
          </a:prstGeom>
        </p:spPr>
        <p:txBody>
          <a:bodyPr>
            <a:spAutoFit/>
          </a:bodyPr>
          <a:lstStyle/>
          <a:p>
            <a:pPr algn="ctr"/>
            <a:r>
              <a:rPr lang="en-US" b="1" dirty="0" smtClean="0">
                <a:solidFill>
                  <a:srgbClr val="002060"/>
                </a:solidFill>
              </a:rPr>
              <a:t>Holts winter exponential smoothing with multiplicative seasonality and additive trend</a:t>
            </a:r>
            <a:endParaRPr lang="en-US" dirty="0"/>
          </a:p>
        </p:txBody>
      </p:sp>
      <p:sp>
        <p:nvSpPr>
          <p:cNvPr id="6" name="Rectangle 5"/>
          <p:cNvSpPr/>
          <p:nvPr/>
        </p:nvSpPr>
        <p:spPr>
          <a:xfrm>
            <a:off x="2415543" y="5725014"/>
            <a:ext cx="1962397" cy="307777"/>
          </a:xfrm>
          <a:prstGeom prst="rect">
            <a:avLst/>
          </a:prstGeom>
        </p:spPr>
        <p:txBody>
          <a:bodyPr wrap="none">
            <a:spAutoFit/>
          </a:bodyPr>
          <a:lstStyle/>
          <a:p>
            <a:r>
              <a:rPr lang="en-US" dirty="0" smtClean="0"/>
              <a:t>RMSE Value=12.9770</a:t>
            </a:r>
            <a:endParaRPr lang="en-US" dirty="0"/>
          </a:p>
        </p:txBody>
      </p:sp>
      <p:sp>
        <p:nvSpPr>
          <p:cNvPr id="7" name="Rectangle 6"/>
          <p:cNvSpPr/>
          <p:nvPr/>
        </p:nvSpPr>
        <p:spPr>
          <a:xfrm>
            <a:off x="4818496" y="5707761"/>
            <a:ext cx="2052165" cy="307777"/>
          </a:xfrm>
          <a:prstGeom prst="rect">
            <a:avLst/>
          </a:prstGeom>
        </p:spPr>
        <p:txBody>
          <a:bodyPr wrap="none">
            <a:spAutoFit/>
          </a:bodyPr>
          <a:lstStyle/>
          <a:p>
            <a:r>
              <a:rPr lang="en-US" dirty="0" smtClean="0"/>
              <a:t>MAPE Value=0.687197</a:t>
            </a:r>
            <a:endParaRPr lang="en-US" dirty="0"/>
          </a:p>
        </p:txBody>
      </p:sp>
      <p:pic>
        <p:nvPicPr>
          <p:cNvPr id="8194" name="Picture 2"/>
          <p:cNvPicPr>
            <a:picLocks noChangeAspect="1" noChangeArrowheads="1"/>
          </p:cNvPicPr>
          <p:nvPr/>
        </p:nvPicPr>
        <p:blipFill>
          <a:blip r:embed="rId3"/>
          <a:srcRect/>
          <a:stretch>
            <a:fillRect/>
          </a:stretch>
        </p:blipFill>
        <p:spPr bwMode="auto">
          <a:xfrm>
            <a:off x="465826" y="1150548"/>
            <a:ext cx="7979434" cy="4229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Rectangle 5"/>
          <p:cNvSpPr/>
          <p:nvPr/>
        </p:nvSpPr>
        <p:spPr>
          <a:xfrm>
            <a:off x="1319842" y="286167"/>
            <a:ext cx="5331124" cy="584775"/>
          </a:xfrm>
          <a:prstGeom prst="rect">
            <a:avLst/>
          </a:prstGeom>
        </p:spPr>
        <p:txBody>
          <a:bodyPr wrap="square">
            <a:spAutoFit/>
          </a:bodyPr>
          <a:lstStyle/>
          <a:p>
            <a:pPr algn="ctr"/>
            <a:r>
              <a:rPr lang="en-US" sz="1600" b="1" dirty="0" smtClean="0">
                <a:solidFill>
                  <a:srgbClr val="002060"/>
                </a:solidFill>
              </a:rPr>
              <a:t>Holts winter exponential smoothing with multiplicative seasonality and multiplicative  trend</a:t>
            </a:r>
            <a:endParaRPr lang="en-US" sz="1600" dirty="0"/>
          </a:p>
        </p:txBody>
      </p:sp>
      <p:pic>
        <p:nvPicPr>
          <p:cNvPr id="7" name="Picture 3"/>
          <p:cNvPicPr>
            <a:picLocks noChangeAspect="1" noChangeArrowheads="1"/>
          </p:cNvPicPr>
          <p:nvPr/>
        </p:nvPicPr>
        <p:blipFill>
          <a:blip r:embed="rId4"/>
          <a:srcRect/>
          <a:stretch>
            <a:fillRect/>
          </a:stretch>
        </p:blipFill>
        <p:spPr bwMode="auto">
          <a:xfrm>
            <a:off x="388189" y="1308698"/>
            <a:ext cx="8333117" cy="453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214403" y="5733641"/>
            <a:ext cx="1912703" cy="307777"/>
          </a:xfrm>
          <a:prstGeom prst="rect">
            <a:avLst/>
          </a:prstGeom>
        </p:spPr>
        <p:txBody>
          <a:bodyPr wrap="none">
            <a:spAutoFit/>
          </a:bodyPr>
          <a:lstStyle/>
          <a:p>
            <a:r>
              <a:rPr lang="en-US" dirty="0" smtClean="0"/>
              <a:t>RMSE Value= 12.977</a:t>
            </a:r>
            <a:endParaRPr lang="en-US" dirty="0"/>
          </a:p>
        </p:txBody>
      </p:sp>
      <p:sp>
        <p:nvSpPr>
          <p:cNvPr id="5" name="Rectangle 4"/>
          <p:cNvSpPr/>
          <p:nvPr/>
        </p:nvSpPr>
        <p:spPr>
          <a:xfrm>
            <a:off x="2432650" y="260288"/>
            <a:ext cx="4572000" cy="523220"/>
          </a:xfrm>
          <a:prstGeom prst="rect">
            <a:avLst/>
          </a:prstGeom>
        </p:spPr>
        <p:txBody>
          <a:bodyPr>
            <a:spAutoFit/>
          </a:bodyPr>
          <a:lstStyle/>
          <a:p>
            <a:pPr algn="ctr"/>
            <a:r>
              <a:rPr lang="en-US" b="1" dirty="0" smtClean="0">
                <a:solidFill>
                  <a:srgbClr val="002060"/>
                </a:solidFill>
              </a:rPr>
              <a:t>Holts winter exponential smoothing with multiplicative seasonality and multiplicative  trend</a:t>
            </a:r>
            <a:endParaRPr lang="en-US" dirty="0"/>
          </a:p>
        </p:txBody>
      </p:sp>
      <p:sp>
        <p:nvSpPr>
          <p:cNvPr id="7" name="Rectangle 6"/>
          <p:cNvSpPr/>
          <p:nvPr/>
        </p:nvSpPr>
        <p:spPr>
          <a:xfrm>
            <a:off x="4714980" y="5733640"/>
            <a:ext cx="1903085" cy="307777"/>
          </a:xfrm>
          <a:prstGeom prst="rect">
            <a:avLst/>
          </a:prstGeom>
        </p:spPr>
        <p:txBody>
          <a:bodyPr wrap="none">
            <a:spAutoFit/>
          </a:bodyPr>
          <a:lstStyle/>
          <a:p>
            <a:r>
              <a:rPr lang="en-US" dirty="0" smtClean="0"/>
              <a:t>MAPE Value= 0.6871</a:t>
            </a:r>
            <a:endParaRPr lang="en-US" dirty="0"/>
          </a:p>
        </p:txBody>
      </p:sp>
      <p:pic>
        <p:nvPicPr>
          <p:cNvPr id="8" name="Picture 3"/>
          <p:cNvPicPr>
            <a:picLocks noChangeAspect="1" noChangeArrowheads="1"/>
          </p:cNvPicPr>
          <p:nvPr/>
        </p:nvPicPr>
        <p:blipFill>
          <a:blip r:embed="rId3"/>
          <a:srcRect/>
          <a:stretch>
            <a:fillRect/>
          </a:stretch>
        </p:blipFill>
        <p:spPr bwMode="auto">
          <a:xfrm>
            <a:off x="388189" y="1057727"/>
            <a:ext cx="8453886" cy="4276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Rectangle 5"/>
          <p:cNvSpPr/>
          <p:nvPr/>
        </p:nvSpPr>
        <p:spPr>
          <a:xfrm>
            <a:off x="1190444" y="255607"/>
            <a:ext cx="5727940" cy="1015663"/>
          </a:xfrm>
          <a:prstGeom prst="rect">
            <a:avLst/>
          </a:prstGeom>
        </p:spPr>
        <p:txBody>
          <a:bodyPr wrap="square">
            <a:spAutoFit/>
          </a:bodyPr>
          <a:lstStyle/>
          <a:p>
            <a:pPr algn="ctr"/>
            <a:r>
              <a:rPr lang="en-US" b="1" dirty="0" smtClean="0">
                <a:solidFill>
                  <a:srgbClr val="002060"/>
                </a:solidFill>
              </a:rPr>
              <a:t>      </a:t>
            </a:r>
            <a:r>
              <a:rPr lang="en-US" sz="1800" b="1" dirty="0" smtClean="0">
                <a:solidFill>
                  <a:srgbClr val="002060"/>
                </a:solidFill>
              </a:rPr>
              <a:t>Linear Model</a:t>
            </a:r>
          </a:p>
          <a:p>
            <a:r>
              <a:rPr lang="en-US" b="1" dirty="0" smtClean="0">
                <a:solidFill>
                  <a:srgbClr val="002060"/>
                </a:solidFill>
              </a:rPr>
              <a:t> </a:t>
            </a:r>
          </a:p>
          <a:p>
            <a:r>
              <a:rPr lang="en-US" dirty="0" smtClean="0">
                <a:solidFill>
                  <a:srgbClr val="002060"/>
                </a:solidFill>
              </a:rPr>
              <a:t>   </a:t>
            </a:r>
            <a:endParaRPr lang="en-US" b="1" dirty="0" smtClean="0">
              <a:solidFill>
                <a:srgbClr val="002060"/>
              </a:solidFill>
            </a:endParaRPr>
          </a:p>
          <a:p>
            <a:endParaRPr lang="en-US" b="1" dirty="0" smtClean="0">
              <a:solidFill>
                <a:srgbClr val="002060"/>
              </a:solidFill>
            </a:endParaRPr>
          </a:p>
        </p:txBody>
      </p:sp>
      <p:pic>
        <p:nvPicPr>
          <p:cNvPr id="11266" name="Picture 2"/>
          <p:cNvPicPr>
            <a:picLocks noChangeAspect="1" noChangeArrowheads="1"/>
          </p:cNvPicPr>
          <p:nvPr/>
        </p:nvPicPr>
        <p:blipFill>
          <a:blip r:embed="rId4"/>
          <a:srcRect/>
          <a:stretch>
            <a:fillRect/>
          </a:stretch>
        </p:blipFill>
        <p:spPr bwMode="auto">
          <a:xfrm>
            <a:off x="2552700" y="947738"/>
            <a:ext cx="4038600" cy="4962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171271" y="5802652"/>
            <a:ext cx="1912703" cy="307777"/>
          </a:xfrm>
          <a:prstGeom prst="rect">
            <a:avLst/>
          </a:prstGeom>
        </p:spPr>
        <p:txBody>
          <a:bodyPr wrap="none">
            <a:spAutoFit/>
          </a:bodyPr>
          <a:lstStyle/>
          <a:p>
            <a:r>
              <a:rPr lang="en-US" dirty="0" smtClean="0"/>
              <a:t>RMSE Value= 3.1445</a:t>
            </a:r>
            <a:endParaRPr lang="en-US" dirty="0"/>
          </a:p>
        </p:txBody>
      </p:sp>
      <p:sp>
        <p:nvSpPr>
          <p:cNvPr id="6" name="Rectangle 5"/>
          <p:cNvSpPr/>
          <p:nvPr/>
        </p:nvSpPr>
        <p:spPr>
          <a:xfrm>
            <a:off x="3919608" y="445648"/>
            <a:ext cx="1287532" cy="307777"/>
          </a:xfrm>
          <a:prstGeom prst="rect">
            <a:avLst/>
          </a:prstGeom>
        </p:spPr>
        <p:txBody>
          <a:bodyPr wrap="none">
            <a:spAutoFit/>
          </a:bodyPr>
          <a:lstStyle/>
          <a:p>
            <a:r>
              <a:rPr lang="en-US" b="1" dirty="0" smtClean="0">
                <a:solidFill>
                  <a:srgbClr val="002060"/>
                </a:solidFill>
              </a:rPr>
              <a:t>Linear Model</a:t>
            </a:r>
            <a:endParaRPr lang="en-US" dirty="0"/>
          </a:p>
        </p:txBody>
      </p:sp>
      <p:sp>
        <p:nvSpPr>
          <p:cNvPr id="7" name="Rectangle 6"/>
          <p:cNvSpPr/>
          <p:nvPr/>
        </p:nvSpPr>
        <p:spPr>
          <a:xfrm>
            <a:off x="4844377" y="5794026"/>
            <a:ext cx="2101857" cy="307777"/>
          </a:xfrm>
          <a:prstGeom prst="rect">
            <a:avLst/>
          </a:prstGeom>
        </p:spPr>
        <p:txBody>
          <a:bodyPr wrap="none">
            <a:spAutoFit/>
          </a:bodyPr>
          <a:lstStyle/>
          <a:p>
            <a:r>
              <a:rPr lang="en-US" dirty="0" smtClean="0"/>
              <a:t>MAPE Value= 0.164839</a:t>
            </a:r>
            <a:endParaRPr lang="en-US" dirty="0"/>
          </a:p>
        </p:txBody>
      </p:sp>
      <p:pic>
        <p:nvPicPr>
          <p:cNvPr id="2" name="Picture 2"/>
          <p:cNvPicPr>
            <a:picLocks noChangeAspect="1" noChangeArrowheads="1"/>
          </p:cNvPicPr>
          <p:nvPr/>
        </p:nvPicPr>
        <p:blipFill>
          <a:blip r:embed="rId3"/>
          <a:srcRect/>
          <a:stretch>
            <a:fillRect/>
          </a:stretch>
        </p:blipFill>
        <p:spPr bwMode="auto">
          <a:xfrm>
            <a:off x="422693" y="1101485"/>
            <a:ext cx="8436635" cy="417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534912" y="419768"/>
            <a:ext cx="1763624" cy="307777"/>
          </a:xfrm>
          <a:prstGeom prst="rect">
            <a:avLst/>
          </a:prstGeom>
        </p:spPr>
        <p:txBody>
          <a:bodyPr wrap="none">
            <a:spAutoFit/>
          </a:bodyPr>
          <a:lstStyle/>
          <a:p>
            <a:r>
              <a:rPr lang="en-US" b="1" dirty="0" smtClean="0">
                <a:solidFill>
                  <a:srgbClr val="002060"/>
                </a:solidFill>
                <a:latin typeface="Arial" pitchFamily="34" charset="0"/>
                <a:ea typeface="Century Gothic"/>
                <a:cs typeface="Arial" pitchFamily="34" charset="0"/>
                <a:sym typeface="Century Gothic"/>
              </a:rPr>
              <a:t>Exponential Model</a:t>
            </a:r>
            <a:endParaRPr lang="en-US" dirty="0"/>
          </a:p>
        </p:txBody>
      </p:sp>
      <p:pic>
        <p:nvPicPr>
          <p:cNvPr id="7"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4338" name="Picture 2"/>
          <p:cNvPicPr>
            <a:picLocks noChangeAspect="1" noChangeArrowheads="1"/>
          </p:cNvPicPr>
          <p:nvPr/>
        </p:nvPicPr>
        <p:blipFill>
          <a:blip r:embed="rId4"/>
          <a:srcRect/>
          <a:stretch>
            <a:fillRect/>
          </a:stretch>
        </p:blipFill>
        <p:spPr bwMode="auto">
          <a:xfrm>
            <a:off x="2541648" y="1031307"/>
            <a:ext cx="4181475" cy="5019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47"/>
        <p:cNvGrpSpPr/>
        <p:nvPr/>
      </p:nvGrpSpPr>
      <p:grpSpPr>
        <a:xfrm>
          <a:off x="0" y="0"/>
          <a:ext cx="0" cy="0"/>
          <a:chOff x="0" y="0"/>
          <a:chExt cx="0" cy="0"/>
        </a:xfrm>
      </p:grpSpPr>
      <p:pic>
        <p:nvPicPr>
          <p:cNvPr id="348" name="Google Shape;348;p3"/>
          <p:cNvPicPr preferRelativeResize="0"/>
          <p:nvPr/>
        </p:nvPicPr>
        <p:blipFill rotWithShape="1">
          <a:blip r:embed="rId4">
            <a:alphaModFix/>
          </a:blip>
          <a:srcRect/>
          <a:stretch/>
        </p:blipFill>
        <p:spPr>
          <a:xfrm>
            <a:off x="7771754" y="100245"/>
            <a:ext cx="1187051" cy="411359"/>
          </a:xfrm>
          <a:prstGeom prst="rect">
            <a:avLst/>
          </a:prstGeom>
          <a:noFill/>
          <a:ln>
            <a:noFill/>
          </a:ln>
        </p:spPr>
      </p:pic>
      <p:sp>
        <p:nvSpPr>
          <p:cNvPr id="349" name="Google Shape;349;p3"/>
          <p:cNvSpPr txBox="1"/>
          <p:nvPr/>
        </p:nvSpPr>
        <p:spPr>
          <a:xfrm>
            <a:off x="370390" y="266218"/>
            <a:ext cx="706558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smtClean="0">
                <a:solidFill>
                  <a:srgbClr val="002776"/>
                </a:solidFill>
                <a:latin typeface="Arial"/>
                <a:ea typeface="Arial"/>
                <a:cs typeface="Arial"/>
                <a:sym typeface="Arial"/>
              </a:rPr>
              <a:t>        </a:t>
            </a:r>
            <a:r>
              <a:rPr lang="en-US" sz="3200" b="1" dirty="0" smtClean="0">
                <a:solidFill>
                  <a:srgbClr val="002776"/>
                </a:solidFill>
                <a:latin typeface="Algerian" pitchFamily="82" charset="0"/>
                <a:sym typeface="Arial"/>
              </a:rPr>
              <a:t>PROJECT  ARCHITECTURE</a:t>
            </a:r>
            <a:endParaRPr sz="3200">
              <a:latin typeface="Algerian" pitchFamily="82" charset="0"/>
            </a:endParaRPr>
          </a:p>
        </p:txBody>
      </p:sp>
      <p:sp>
        <p:nvSpPr>
          <p:cNvPr id="4" name="Rounded Rectangle 3"/>
          <p:cNvSpPr/>
          <p:nvPr/>
        </p:nvSpPr>
        <p:spPr>
          <a:xfrm>
            <a:off x="2122098" y="1000664"/>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DD</a:t>
            </a:r>
            <a:endParaRPr lang="en-US"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a:p>
            <a:pPr algn="ctr"/>
            <a:endParaRPr lang="en-US" dirty="0"/>
          </a:p>
        </p:txBody>
      </p:sp>
      <p:sp>
        <p:nvSpPr>
          <p:cNvPr id="5" name="Rounded Rectangle 4"/>
          <p:cNvSpPr/>
          <p:nvPr/>
        </p:nvSpPr>
        <p:spPr>
          <a:xfrm>
            <a:off x="2127849" y="3404560"/>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159479" y="5972354"/>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122097" y="1785666"/>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127850" y="2585048"/>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142227" y="4281577"/>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165231" y="5115464"/>
            <a:ext cx="4692770"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691441" y="1112808"/>
            <a:ext cx="3234906" cy="338554"/>
          </a:xfrm>
          <a:prstGeom prst="rect">
            <a:avLst/>
          </a:prstGeom>
          <a:noFill/>
        </p:spPr>
        <p:txBody>
          <a:bodyPr wrap="square" rtlCol="0">
            <a:spAutoFit/>
          </a:bodyPr>
          <a:lstStyle/>
          <a:p>
            <a:pPr algn="ctr"/>
            <a:r>
              <a:rPr lang="en-US" sz="1600" b="1" dirty="0" smtClean="0">
                <a:solidFill>
                  <a:schemeClr val="accent5"/>
                </a:solidFill>
              </a:rPr>
              <a:t>BUSINESS OBJECTIVE</a:t>
            </a:r>
            <a:endParaRPr lang="en-US" sz="1600" b="1" dirty="0">
              <a:solidFill>
                <a:schemeClr val="accent5"/>
              </a:solidFill>
            </a:endParaRPr>
          </a:p>
        </p:txBody>
      </p:sp>
      <p:sp>
        <p:nvSpPr>
          <p:cNvPr id="15" name="TextBox 14"/>
          <p:cNvSpPr txBox="1"/>
          <p:nvPr/>
        </p:nvSpPr>
        <p:spPr>
          <a:xfrm>
            <a:off x="2748950" y="1946695"/>
            <a:ext cx="3234906" cy="338554"/>
          </a:xfrm>
          <a:prstGeom prst="rect">
            <a:avLst/>
          </a:prstGeom>
          <a:noFill/>
        </p:spPr>
        <p:txBody>
          <a:bodyPr wrap="square" rtlCol="0">
            <a:spAutoFit/>
          </a:bodyPr>
          <a:lstStyle/>
          <a:p>
            <a:pPr algn="ctr"/>
            <a:r>
              <a:rPr lang="en-US" sz="1600" b="1" dirty="0" smtClean="0">
                <a:solidFill>
                  <a:schemeClr val="accent5"/>
                </a:solidFill>
              </a:rPr>
              <a:t>DATA COLLECTION</a:t>
            </a:r>
            <a:endParaRPr lang="en-US" sz="1600" b="1" dirty="0">
              <a:solidFill>
                <a:schemeClr val="accent5"/>
              </a:solidFill>
            </a:endParaRPr>
          </a:p>
        </p:txBody>
      </p:sp>
      <p:sp>
        <p:nvSpPr>
          <p:cNvPr id="16" name="TextBox 15"/>
          <p:cNvSpPr txBox="1"/>
          <p:nvPr/>
        </p:nvSpPr>
        <p:spPr>
          <a:xfrm>
            <a:off x="2783455" y="2697193"/>
            <a:ext cx="3738114" cy="338554"/>
          </a:xfrm>
          <a:prstGeom prst="rect">
            <a:avLst/>
          </a:prstGeom>
          <a:noFill/>
        </p:spPr>
        <p:txBody>
          <a:bodyPr wrap="square" rtlCol="0">
            <a:spAutoFit/>
          </a:bodyPr>
          <a:lstStyle/>
          <a:p>
            <a:r>
              <a:rPr lang="en-US" sz="1600" b="1" dirty="0" smtClean="0">
                <a:solidFill>
                  <a:schemeClr val="accent5"/>
                </a:solidFill>
              </a:rPr>
              <a:t>EXPLORATORY  DATA  ANALYSIS</a:t>
            </a:r>
            <a:endParaRPr lang="en-US" sz="1600" b="1" dirty="0">
              <a:solidFill>
                <a:schemeClr val="accent5"/>
              </a:solidFill>
            </a:endParaRPr>
          </a:p>
        </p:txBody>
      </p:sp>
      <p:sp>
        <p:nvSpPr>
          <p:cNvPr id="17" name="TextBox 16"/>
          <p:cNvSpPr txBox="1"/>
          <p:nvPr/>
        </p:nvSpPr>
        <p:spPr>
          <a:xfrm>
            <a:off x="2671313" y="5198854"/>
            <a:ext cx="3234906" cy="338554"/>
          </a:xfrm>
          <a:prstGeom prst="rect">
            <a:avLst/>
          </a:prstGeom>
          <a:noFill/>
        </p:spPr>
        <p:txBody>
          <a:bodyPr wrap="square" rtlCol="0">
            <a:spAutoFit/>
          </a:bodyPr>
          <a:lstStyle/>
          <a:p>
            <a:pPr algn="ctr"/>
            <a:r>
              <a:rPr lang="en-US" dirty="0" smtClean="0"/>
              <a:t>  </a:t>
            </a:r>
            <a:r>
              <a:rPr lang="en-US" sz="1600" b="1" dirty="0" smtClean="0">
                <a:solidFill>
                  <a:schemeClr val="accent5"/>
                </a:solidFill>
              </a:rPr>
              <a:t>MODEL EVALUATION</a:t>
            </a:r>
            <a:endParaRPr lang="en-US" sz="1600" b="1" dirty="0">
              <a:solidFill>
                <a:schemeClr val="accent5"/>
              </a:solidFill>
            </a:endParaRPr>
          </a:p>
        </p:txBody>
      </p:sp>
      <p:sp>
        <p:nvSpPr>
          <p:cNvPr id="18" name="TextBox 17"/>
          <p:cNvSpPr txBox="1"/>
          <p:nvPr/>
        </p:nvSpPr>
        <p:spPr>
          <a:xfrm>
            <a:off x="2702943" y="4367842"/>
            <a:ext cx="3234906" cy="338554"/>
          </a:xfrm>
          <a:prstGeom prst="rect">
            <a:avLst/>
          </a:prstGeom>
          <a:noFill/>
        </p:spPr>
        <p:txBody>
          <a:bodyPr wrap="square" rtlCol="0">
            <a:spAutoFit/>
          </a:bodyPr>
          <a:lstStyle/>
          <a:p>
            <a:pPr algn="ctr"/>
            <a:r>
              <a:rPr lang="en-US" sz="1600" b="1" dirty="0" smtClean="0">
                <a:solidFill>
                  <a:schemeClr val="accent5"/>
                </a:solidFill>
              </a:rPr>
              <a:t>MODEL SELECTION</a:t>
            </a:r>
            <a:endParaRPr lang="en-US" sz="1600" b="1" dirty="0">
              <a:solidFill>
                <a:schemeClr val="accent5"/>
              </a:solidFill>
            </a:endParaRPr>
          </a:p>
        </p:txBody>
      </p:sp>
      <p:sp>
        <p:nvSpPr>
          <p:cNvPr id="19" name="TextBox 18"/>
          <p:cNvSpPr txBox="1"/>
          <p:nvPr/>
        </p:nvSpPr>
        <p:spPr>
          <a:xfrm>
            <a:off x="2743199" y="3502325"/>
            <a:ext cx="3234906" cy="338554"/>
          </a:xfrm>
          <a:prstGeom prst="rect">
            <a:avLst/>
          </a:prstGeom>
          <a:noFill/>
        </p:spPr>
        <p:txBody>
          <a:bodyPr wrap="square" rtlCol="0">
            <a:spAutoFit/>
          </a:bodyPr>
          <a:lstStyle/>
          <a:p>
            <a:pPr algn="ctr"/>
            <a:r>
              <a:rPr lang="en-US" sz="1600" b="1" dirty="0" smtClean="0">
                <a:solidFill>
                  <a:schemeClr val="accent5"/>
                </a:solidFill>
              </a:rPr>
              <a:t>DATA PREPROCESSING</a:t>
            </a:r>
            <a:endParaRPr lang="en-US" sz="1600" b="1" dirty="0">
              <a:solidFill>
                <a:schemeClr val="accent5"/>
              </a:solidFill>
            </a:endParaRPr>
          </a:p>
        </p:txBody>
      </p:sp>
      <p:sp>
        <p:nvSpPr>
          <p:cNvPr id="20" name="TextBox 19"/>
          <p:cNvSpPr txBox="1"/>
          <p:nvPr/>
        </p:nvSpPr>
        <p:spPr>
          <a:xfrm>
            <a:off x="2740324" y="6087373"/>
            <a:ext cx="3234906" cy="338554"/>
          </a:xfrm>
          <a:prstGeom prst="rect">
            <a:avLst/>
          </a:prstGeom>
          <a:noFill/>
        </p:spPr>
        <p:txBody>
          <a:bodyPr wrap="square" rtlCol="0">
            <a:spAutoFit/>
          </a:bodyPr>
          <a:lstStyle/>
          <a:p>
            <a:pPr algn="ctr"/>
            <a:r>
              <a:rPr lang="en-US" sz="1600" b="1" dirty="0" smtClean="0">
                <a:solidFill>
                  <a:schemeClr val="accent5"/>
                </a:solidFill>
              </a:rPr>
              <a:t>MODEL DEPLOYMENT</a:t>
            </a:r>
            <a:endParaRPr lang="en-US" sz="1600" b="1" dirty="0">
              <a:solidFill>
                <a:schemeClr val="accent5"/>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033248" y="5742267"/>
            <a:ext cx="2111475" cy="307777"/>
          </a:xfrm>
          <a:prstGeom prst="rect">
            <a:avLst/>
          </a:prstGeom>
        </p:spPr>
        <p:txBody>
          <a:bodyPr wrap="none">
            <a:spAutoFit/>
          </a:bodyPr>
          <a:lstStyle/>
          <a:p>
            <a:r>
              <a:rPr lang="en-US" dirty="0" smtClean="0"/>
              <a:t>RMSE Value= 550.3307</a:t>
            </a:r>
            <a:endParaRPr lang="en-US" dirty="0"/>
          </a:p>
        </p:txBody>
      </p:sp>
      <p:sp>
        <p:nvSpPr>
          <p:cNvPr id="5" name="Rectangle 4"/>
          <p:cNvSpPr/>
          <p:nvPr/>
        </p:nvSpPr>
        <p:spPr>
          <a:xfrm>
            <a:off x="3526286" y="316252"/>
            <a:ext cx="1763624" cy="307777"/>
          </a:xfrm>
          <a:prstGeom prst="rect">
            <a:avLst/>
          </a:prstGeom>
        </p:spPr>
        <p:txBody>
          <a:bodyPr wrap="none">
            <a:spAutoFit/>
          </a:bodyPr>
          <a:lstStyle/>
          <a:p>
            <a:r>
              <a:rPr lang="en-US" b="1" dirty="0" smtClean="0">
                <a:solidFill>
                  <a:srgbClr val="002060"/>
                </a:solidFill>
                <a:latin typeface="Arial" pitchFamily="34" charset="0"/>
                <a:ea typeface="Century Gothic"/>
                <a:cs typeface="Arial" pitchFamily="34" charset="0"/>
                <a:sym typeface="Century Gothic"/>
              </a:rPr>
              <a:t>Exponential Model</a:t>
            </a:r>
            <a:endParaRPr lang="en-US" dirty="0"/>
          </a:p>
        </p:txBody>
      </p:sp>
      <p:sp>
        <p:nvSpPr>
          <p:cNvPr id="7" name="Rectangle 6"/>
          <p:cNvSpPr/>
          <p:nvPr/>
        </p:nvSpPr>
        <p:spPr>
          <a:xfrm>
            <a:off x="4775365" y="5716387"/>
            <a:ext cx="2101857" cy="307777"/>
          </a:xfrm>
          <a:prstGeom prst="rect">
            <a:avLst/>
          </a:prstGeom>
        </p:spPr>
        <p:txBody>
          <a:bodyPr wrap="none">
            <a:spAutoFit/>
          </a:bodyPr>
          <a:lstStyle/>
          <a:p>
            <a:r>
              <a:rPr lang="en-US" dirty="0" smtClean="0"/>
              <a:t>MAPE Value= 27.07095</a:t>
            </a:r>
            <a:endParaRPr lang="en-US" dirty="0"/>
          </a:p>
        </p:txBody>
      </p:sp>
      <p:pic>
        <p:nvPicPr>
          <p:cNvPr id="2" name="Picture 2"/>
          <p:cNvPicPr>
            <a:picLocks noChangeAspect="1" noChangeArrowheads="1"/>
          </p:cNvPicPr>
          <p:nvPr/>
        </p:nvPicPr>
        <p:blipFill>
          <a:blip r:embed="rId3"/>
          <a:srcRect/>
          <a:stretch>
            <a:fillRect/>
          </a:stretch>
        </p:blipFill>
        <p:spPr bwMode="auto">
          <a:xfrm>
            <a:off x="370936" y="1156210"/>
            <a:ext cx="8376250" cy="4200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603924" y="393889"/>
            <a:ext cx="1585690" cy="307777"/>
          </a:xfrm>
          <a:prstGeom prst="rect">
            <a:avLst/>
          </a:prstGeom>
        </p:spPr>
        <p:txBody>
          <a:bodyPr wrap="none">
            <a:spAutoFit/>
          </a:bodyPr>
          <a:lstStyle/>
          <a:p>
            <a:r>
              <a:rPr lang="en-US" b="1" dirty="0" smtClean="0">
                <a:solidFill>
                  <a:srgbClr val="002060"/>
                </a:solidFill>
                <a:latin typeface="Arial" pitchFamily="34" charset="0"/>
                <a:ea typeface="Century Gothic"/>
                <a:cs typeface="Arial" pitchFamily="34" charset="0"/>
                <a:sym typeface="Century Gothic"/>
              </a:rPr>
              <a:t>Quadratic Model</a:t>
            </a:r>
            <a:endParaRPr lang="en-US" dirty="0"/>
          </a:p>
        </p:txBody>
      </p:sp>
      <p:pic>
        <p:nvPicPr>
          <p:cNvPr id="7"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5362" name="Picture 2"/>
          <p:cNvPicPr>
            <a:picLocks noChangeAspect="1" noChangeArrowheads="1"/>
          </p:cNvPicPr>
          <p:nvPr/>
        </p:nvPicPr>
        <p:blipFill>
          <a:blip r:embed="rId4"/>
          <a:srcRect/>
          <a:stretch>
            <a:fillRect/>
          </a:stretch>
        </p:blipFill>
        <p:spPr bwMode="auto">
          <a:xfrm>
            <a:off x="2505075" y="961306"/>
            <a:ext cx="4133850" cy="5314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964236" y="5776773"/>
            <a:ext cx="1912703" cy="307777"/>
          </a:xfrm>
          <a:prstGeom prst="rect">
            <a:avLst/>
          </a:prstGeom>
        </p:spPr>
        <p:txBody>
          <a:bodyPr wrap="none">
            <a:spAutoFit/>
          </a:bodyPr>
          <a:lstStyle/>
          <a:p>
            <a:r>
              <a:rPr lang="en-US" dirty="0" smtClean="0"/>
              <a:t>RMSE Value= 4.4951</a:t>
            </a:r>
            <a:endParaRPr lang="en-US" dirty="0"/>
          </a:p>
        </p:txBody>
      </p:sp>
      <p:sp>
        <p:nvSpPr>
          <p:cNvPr id="5" name="Rectangle 4"/>
          <p:cNvSpPr/>
          <p:nvPr/>
        </p:nvSpPr>
        <p:spPr>
          <a:xfrm>
            <a:off x="3718771" y="273119"/>
            <a:ext cx="1585690" cy="307777"/>
          </a:xfrm>
          <a:prstGeom prst="rect">
            <a:avLst/>
          </a:prstGeom>
        </p:spPr>
        <p:txBody>
          <a:bodyPr wrap="none">
            <a:spAutoFit/>
          </a:bodyPr>
          <a:lstStyle/>
          <a:p>
            <a:r>
              <a:rPr lang="en-US" b="1" dirty="0" smtClean="0">
                <a:solidFill>
                  <a:srgbClr val="002060"/>
                </a:solidFill>
                <a:latin typeface="Arial" pitchFamily="34" charset="0"/>
                <a:ea typeface="Century Gothic"/>
                <a:cs typeface="Arial" pitchFamily="34" charset="0"/>
                <a:sym typeface="Century Gothic"/>
              </a:rPr>
              <a:t>Quadratic Model</a:t>
            </a:r>
            <a:endParaRPr lang="en-US" dirty="0"/>
          </a:p>
        </p:txBody>
      </p:sp>
      <p:sp>
        <p:nvSpPr>
          <p:cNvPr id="7" name="Rectangle 6"/>
          <p:cNvSpPr/>
          <p:nvPr/>
        </p:nvSpPr>
        <p:spPr>
          <a:xfrm>
            <a:off x="4792617" y="5750894"/>
            <a:ext cx="2101857" cy="307777"/>
          </a:xfrm>
          <a:prstGeom prst="rect">
            <a:avLst/>
          </a:prstGeom>
        </p:spPr>
        <p:txBody>
          <a:bodyPr wrap="none">
            <a:spAutoFit/>
          </a:bodyPr>
          <a:lstStyle/>
          <a:p>
            <a:r>
              <a:rPr lang="en-US" dirty="0" smtClean="0"/>
              <a:t>MAPE Value= 0.231501</a:t>
            </a:r>
            <a:endParaRPr lang="en-US" dirty="0"/>
          </a:p>
        </p:txBody>
      </p:sp>
      <p:pic>
        <p:nvPicPr>
          <p:cNvPr id="16386" name="Picture 2"/>
          <p:cNvPicPr>
            <a:picLocks noChangeAspect="1" noChangeArrowheads="1"/>
          </p:cNvPicPr>
          <p:nvPr/>
        </p:nvPicPr>
        <p:blipFill>
          <a:blip r:embed="rId3"/>
          <a:srcRect/>
          <a:stretch>
            <a:fillRect/>
          </a:stretch>
        </p:blipFill>
        <p:spPr bwMode="auto">
          <a:xfrm>
            <a:off x="293298" y="1056826"/>
            <a:ext cx="8272732" cy="4295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313331" y="264493"/>
            <a:ext cx="3267241" cy="307777"/>
          </a:xfrm>
          <a:prstGeom prst="rect">
            <a:avLst/>
          </a:prstGeom>
        </p:spPr>
        <p:txBody>
          <a:bodyPr wrap="none">
            <a:spAutoFit/>
          </a:bodyPr>
          <a:lstStyle/>
          <a:p>
            <a:r>
              <a:rPr lang="en-US" b="1" dirty="0" smtClean="0">
                <a:solidFill>
                  <a:srgbClr val="002060"/>
                </a:solidFill>
                <a:latin typeface="Arial" pitchFamily="34" charset="0"/>
                <a:ea typeface="Century Gothic"/>
                <a:cs typeface="Arial" pitchFamily="34" charset="0"/>
                <a:sym typeface="Century Gothic"/>
              </a:rPr>
              <a:t>ARIMA  Model (Non Stationary Data)</a:t>
            </a:r>
            <a:endParaRPr lang="en-US" dirty="0"/>
          </a:p>
        </p:txBody>
      </p:sp>
      <p:sp>
        <p:nvSpPr>
          <p:cNvPr id="5" name="Rectangle 4"/>
          <p:cNvSpPr/>
          <p:nvPr/>
        </p:nvSpPr>
        <p:spPr>
          <a:xfrm>
            <a:off x="905773" y="747789"/>
            <a:ext cx="6719977" cy="523220"/>
          </a:xfrm>
          <a:prstGeom prst="rect">
            <a:avLst/>
          </a:prstGeom>
        </p:spPr>
        <p:txBody>
          <a:bodyPr wrap="square">
            <a:spAutoFit/>
          </a:bodyPr>
          <a:lstStyle/>
          <a:p>
            <a:r>
              <a:rPr lang="en-US" dirty="0" smtClean="0">
                <a:solidFill>
                  <a:srgbClr val="002060"/>
                </a:solidFill>
              </a:rPr>
              <a:t>We have performed Grid search for hyper-parameters to find out optimal </a:t>
            </a:r>
          </a:p>
          <a:p>
            <a:r>
              <a:rPr lang="en-US" dirty="0" smtClean="0">
                <a:solidFill>
                  <a:srgbClr val="002060"/>
                </a:solidFill>
              </a:rPr>
              <a:t>order or (p, d ,q) for ARIMA model(Non -Stationary Data).</a:t>
            </a:r>
            <a:endParaRPr lang="en-US" b="1" dirty="0">
              <a:solidFill>
                <a:srgbClr val="002060"/>
              </a:solidFill>
            </a:endParaRPr>
          </a:p>
        </p:txBody>
      </p:sp>
      <p:sp>
        <p:nvSpPr>
          <p:cNvPr id="6" name="Rectangle 5"/>
          <p:cNvSpPr/>
          <p:nvPr/>
        </p:nvSpPr>
        <p:spPr>
          <a:xfrm>
            <a:off x="970842" y="1316916"/>
            <a:ext cx="4424609" cy="307777"/>
          </a:xfrm>
          <a:prstGeom prst="rect">
            <a:avLst/>
          </a:prstGeom>
        </p:spPr>
        <p:txBody>
          <a:bodyPr wrap="none">
            <a:spAutoFit/>
          </a:bodyPr>
          <a:lstStyle/>
          <a:p>
            <a:r>
              <a:rPr lang="en-US" b="1" dirty="0" smtClean="0">
                <a:solidFill>
                  <a:srgbClr val="002060"/>
                </a:solidFill>
              </a:rPr>
              <a:t>Best order found is (3,1,4) with least  RMSE=0.494</a:t>
            </a:r>
            <a:endParaRPr lang="en-US" b="1" dirty="0">
              <a:solidFill>
                <a:srgbClr val="002060"/>
              </a:solidFill>
            </a:endParaRPr>
          </a:p>
        </p:txBody>
      </p:sp>
      <p:pic>
        <p:nvPicPr>
          <p:cNvPr id="17411" name="Picture 3"/>
          <p:cNvPicPr>
            <a:picLocks noChangeAspect="1" noChangeArrowheads="1"/>
          </p:cNvPicPr>
          <p:nvPr/>
        </p:nvPicPr>
        <p:blipFill>
          <a:blip r:embed="rId3"/>
          <a:srcRect/>
          <a:stretch>
            <a:fillRect/>
          </a:stretch>
        </p:blipFill>
        <p:spPr bwMode="auto">
          <a:xfrm>
            <a:off x="2182483" y="1785668"/>
            <a:ext cx="4839419" cy="47880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929752" y="540539"/>
            <a:ext cx="3267241" cy="307777"/>
          </a:xfrm>
          <a:prstGeom prst="rect">
            <a:avLst/>
          </a:prstGeom>
        </p:spPr>
        <p:txBody>
          <a:bodyPr wrap="none">
            <a:spAutoFit/>
          </a:bodyPr>
          <a:lstStyle/>
          <a:p>
            <a:r>
              <a:rPr lang="en-US" b="1" dirty="0" smtClean="0">
                <a:solidFill>
                  <a:srgbClr val="002060"/>
                </a:solidFill>
                <a:latin typeface="Arial" pitchFamily="34" charset="0"/>
                <a:ea typeface="Century Gothic"/>
                <a:cs typeface="Arial" pitchFamily="34" charset="0"/>
                <a:sym typeface="Century Gothic"/>
              </a:rPr>
              <a:t>ARIMA  Model (Non Stationary Data)</a:t>
            </a:r>
            <a:endParaRPr lang="en-US" dirty="0"/>
          </a:p>
        </p:txBody>
      </p:sp>
      <p:sp>
        <p:nvSpPr>
          <p:cNvPr id="6" name="Rectangle 5"/>
          <p:cNvSpPr/>
          <p:nvPr/>
        </p:nvSpPr>
        <p:spPr>
          <a:xfrm>
            <a:off x="1906585" y="5664629"/>
            <a:ext cx="1962397" cy="523220"/>
          </a:xfrm>
          <a:prstGeom prst="rect">
            <a:avLst/>
          </a:prstGeom>
        </p:spPr>
        <p:txBody>
          <a:bodyPr wrap="none">
            <a:spAutoFit/>
          </a:bodyPr>
          <a:lstStyle/>
          <a:p>
            <a:r>
              <a:rPr lang="en-US" dirty="0" smtClean="0"/>
              <a:t>RMSE Value= 0.8483 </a:t>
            </a:r>
            <a:br>
              <a:rPr lang="en-US" dirty="0" smtClean="0"/>
            </a:br>
            <a:endParaRPr lang="en-US" dirty="0"/>
          </a:p>
        </p:txBody>
      </p:sp>
      <p:sp>
        <p:nvSpPr>
          <p:cNvPr id="7" name="Rectangle 6"/>
          <p:cNvSpPr/>
          <p:nvPr/>
        </p:nvSpPr>
        <p:spPr>
          <a:xfrm>
            <a:off x="4507946" y="5638750"/>
            <a:ext cx="1903085" cy="307777"/>
          </a:xfrm>
          <a:prstGeom prst="rect">
            <a:avLst/>
          </a:prstGeom>
        </p:spPr>
        <p:txBody>
          <a:bodyPr wrap="none">
            <a:spAutoFit/>
          </a:bodyPr>
          <a:lstStyle/>
          <a:p>
            <a:r>
              <a:rPr lang="en-US" dirty="0" smtClean="0"/>
              <a:t>MAPE Value= 0.0444</a:t>
            </a:r>
            <a:endParaRPr lang="en-US" dirty="0"/>
          </a:p>
        </p:txBody>
      </p:sp>
      <p:pic>
        <p:nvPicPr>
          <p:cNvPr id="18435" name="Picture 3"/>
          <p:cNvPicPr>
            <a:picLocks noChangeAspect="1" noChangeArrowheads="1"/>
          </p:cNvPicPr>
          <p:nvPr/>
        </p:nvPicPr>
        <p:blipFill>
          <a:blip r:embed="rId3"/>
          <a:srcRect/>
          <a:stretch>
            <a:fillRect/>
          </a:stretch>
        </p:blipFill>
        <p:spPr bwMode="auto">
          <a:xfrm>
            <a:off x="724619" y="1088366"/>
            <a:ext cx="7970807"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Rectangle 7"/>
          <p:cNvSpPr/>
          <p:nvPr/>
        </p:nvSpPr>
        <p:spPr>
          <a:xfrm>
            <a:off x="655607" y="1073121"/>
            <a:ext cx="5891841" cy="2462213"/>
          </a:xfrm>
          <a:prstGeom prst="rect">
            <a:avLst/>
          </a:prstGeom>
        </p:spPr>
        <p:txBody>
          <a:bodyPr wrap="square">
            <a:spAutoFit/>
          </a:bodyPr>
          <a:lstStyle/>
          <a:p>
            <a:r>
              <a:rPr lang="en-US" b="1" u="sng" dirty="0" smtClean="0">
                <a:solidFill>
                  <a:srgbClr val="002060"/>
                </a:solidFill>
              </a:rPr>
              <a:t>Forecasting  Models(Stationary  Data):</a:t>
            </a:r>
          </a:p>
          <a:p>
            <a:endParaRPr lang="en-US" b="1" dirty="0" smtClean="0">
              <a:solidFill>
                <a:srgbClr val="002060"/>
              </a:solidFill>
            </a:endParaRPr>
          </a:p>
          <a:p>
            <a:pPr>
              <a:buFont typeface="Wingdings" pitchFamily="2" charset="2"/>
              <a:buChar char="v"/>
            </a:pPr>
            <a:r>
              <a:rPr lang="en-US" b="1" dirty="0" smtClean="0">
                <a:solidFill>
                  <a:srgbClr val="002060"/>
                </a:solidFill>
              </a:rPr>
              <a:t> ARIMA Model</a:t>
            </a:r>
          </a:p>
          <a:p>
            <a:endParaRPr lang="en-US" b="1" u="sng" dirty="0" smtClean="0">
              <a:solidFill>
                <a:srgbClr val="002060"/>
              </a:solidFill>
            </a:endParaRPr>
          </a:p>
          <a:p>
            <a:pPr>
              <a:buFont typeface="Wingdings" pitchFamily="2" charset="2"/>
              <a:buChar char="v"/>
            </a:pPr>
            <a:r>
              <a:rPr lang="en-US" b="1" dirty="0" smtClean="0">
                <a:solidFill>
                  <a:srgbClr val="002060"/>
                </a:solidFill>
              </a:rPr>
              <a:t> Auto </a:t>
            </a:r>
            <a:r>
              <a:rPr lang="en-US" b="1" dirty="0" err="1" smtClean="0">
                <a:solidFill>
                  <a:srgbClr val="002060"/>
                </a:solidFill>
              </a:rPr>
              <a:t>Regressor</a:t>
            </a:r>
            <a:r>
              <a:rPr lang="en-US" b="1" dirty="0" smtClean="0">
                <a:solidFill>
                  <a:srgbClr val="002060"/>
                </a:solidFill>
              </a:rPr>
              <a:t>  Model</a:t>
            </a:r>
          </a:p>
          <a:p>
            <a:pPr>
              <a:buFont typeface="Wingdings" pitchFamily="2" charset="2"/>
              <a:buChar char="v"/>
            </a:pPr>
            <a:endParaRPr lang="en-US" b="1" dirty="0" smtClean="0">
              <a:solidFill>
                <a:srgbClr val="002060"/>
              </a:solidFill>
            </a:endParaRPr>
          </a:p>
          <a:p>
            <a:pPr>
              <a:buFont typeface="Wingdings" pitchFamily="2" charset="2"/>
              <a:buChar char="v"/>
            </a:pPr>
            <a:r>
              <a:rPr lang="en-US" b="1" dirty="0" smtClean="0">
                <a:solidFill>
                  <a:srgbClr val="002060"/>
                </a:solidFill>
              </a:rPr>
              <a:t> Moving Average Model</a:t>
            </a:r>
          </a:p>
          <a:p>
            <a:pPr>
              <a:buFont typeface="Wingdings" pitchFamily="2" charset="2"/>
              <a:buChar char="v"/>
            </a:pPr>
            <a:endParaRPr lang="en-US" b="1" dirty="0" smtClean="0">
              <a:solidFill>
                <a:srgbClr val="002060"/>
              </a:solidFill>
            </a:endParaRPr>
          </a:p>
          <a:p>
            <a:endParaRPr lang="en-US" b="1" dirty="0" smtClean="0">
              <a:solidFill>
                <a:srgbClr val="002060"/>
              </a:solidFill>
            </a:endParaRPr>
          </a:p>
          <a:p>
            <a:pPr>
              <a:buFont typeface="Wingdings" pitchFamily="2" charset="2"/>
              <a:buChar char="v"/>
            </a:pPr>
            <a:endParaRPr lang="en-US" b="1" dirty="0" smtClean="0">
              <a:solidFill>
                <a:srgbClr val="002060"/>
              </a:solidFill>
            </a:endParaRPr>
          </a:p>
          <a:p>
            <a:endParaRPr lang="en-US" b="1" dirty="0" smtClean="0">
              <a:solidFill>
                <a:srgbClr val="00206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4">
            <a:alphaModFix/>
          </a:blip>
          <a:srcRect/>
          <a:stretch/>
        </p:blipFill>
        <p:spPr>
          <a:xfrm>
            <a:off x="7771754" y="100245"/>
            <a:ext cx="1187051" cy="411359"/>
          </a:xfrm>
          <a:prstGeom prst="rect">
            <a:avLst/>
          </a:prstGeom>
          <a:noFill/>
          <a:ln>
            <a:noFill/>
          </a:ln>
        </p:spPr>
      </p:pic>
      <p:sp>
        <p:nvSpPr>
          <p:cNvPr id="4" name="TextBox 3"/>
          <p:cNvSpPr txBox="1"/>
          <p:nvPr/>
        </p:nvSpPr>
        <p:spPr>
          <a:xfrm>
            <a:off x="733245" y="1647646"/>
            <a:ext cx="6349041" cy="738664"/>
          </a:xfrm>
          <a:prstGeom prst="rect">
            <a:avLst/>
          </a:prstGeom>
          <a:noFill/>
        </p:spPr>
        <p:txBody>
          <a:bodyPr wrap="square" rtlCol="0">
            <a:spAutoFit/>
          </a:bodyPr>
          <a:lstStyle/>
          <a:p>
            <a:pPr>
              <a:buClr>
                <a:srgbClr val="002060"/>
              </a:buClr>
              <a:buFont typeface="Wingdings" pitchFamily="2" charset="2"/>
              <a:buChar char="v"/>
            </a:pPr>
            <a:endParaRPr lang="en-US" b="1" dirty="0" smtClean="0">
              <a:solidFill>
                <a:schemeClr val="accent5"/>
              </a:solidFill>
            </a:endParaRPr>
          </a:p>
          <a:p>
            <a:pPr>
              <a:buClr>
                <a:srgbClr val="002060"/>
              </a:buClr>
            </a:pPr>
            <a:r>
              <a:rPr lang="en-US" b="1" dirty="0" smtClean="0">
                <a:solidFill>
                  <a:schemeClr val="accent5"/>
                </a:solidFill>
              </a:rPr>
              <a:t>    </a:t>
            </a:r>
          </a:p>
          <a:p>
            <a:pPr>
              <a:buClr>
                <a:srgbClr val="002060"/>
              </a:buClr>
              <a:buFont typeface="Wingdings" pitchFamily="2" charset="2"/>
              <a:buChar char="v"/>
            </a:pPr>
            <a:endParaRPr lang="en-US" b="1" dirty="0" smtClean="0">
              <a:solidFill>
                <a:schemeClr val="accent5"/>
              </a:solidFill>
            </a:endParaRPr>
          </a:p>
        </p:txBody>
      </p:sp>
      <p:sp>
        <p:nvSpPr>
          <p:cNvPr id="6" name="Rectangle 5"/>
          <p:cNvSpPr/>
          <p:nvPr/>
        </p:nvSpPr>
        <p:spPr>
          <a:xfrm>
            <a:off x="1871933" y="282180"/>
            <a:ext cx="4572000" cy="1169551"/>
          </a:xfrm>
          <a:prstGeom prst="rect">
            <a:avLst/>
          </a:prstGeom>
        </p:spPr>
        <p:txBody>
          <a:bodyPr>
            <a:spAutoFit/>
          </a:bodyPr>
          <a:lstStyle/>
          <a:p>
            <a:endParaRPr lang="en-US" b="1" dirty="0" smtClean="0">
              <a:solidFill>
                <a:srgbClr val="002060"/>
              </a:solidFill>
            </a:endParaRPr>
          </a:p>
          <a:p>
            <a:r>
              <a:rPr lang="en-US" b="1" dirty="0" smtClean="0">
                <a:solidFill>
                  <a:srgbClr val="002060"/>
                </a:solidFill>
              </a:rPr>
              <a:t> </a:t>
            </a:r>
          </a:p>
          <a:p>
            <a:endParaRPr lang="en-US" b="1" dirty="0" smtClean="0">
              <a:solidFill>
                <a:srgbClr val="002060"/>
              </a:solidFill>
            </a:endParaRPr>
          </a:p>
          <a:p>
            <a:endParaRPr lang="en-US" b="1" dirty="0" smtClean="0">
              <a:solidFill>
                <a:srgbClr val="002060"/>
              </a:solidFill>
            </a:endParaRPr>
          </a:p>
          <a:p>
            <a:endParaRPr lang="en-US" dirty="0">
              <a:solidFill>
                <a:srgbClr val="002060"/>
              </a:solidFill>
            </a:endParaRPr>
          </a:p>
        </p:txBody>
      </p:sp>
      <p:sp>
        <p:nvSpPr>
          <p:cNvPr id="9" name="TextBox 8"/>
          <p:cNvSpPr txBox="1"/>
          <p:nvPr/>
        </p:nvSpPr>
        <p:spPr>
          <a:xfrm>
            <a:off x="819509" y="629728"/>
            <a:ext cx="6021238" cy="307777"/>
          </a:xfrm>
          <a:prstGeom prst="rect">
            <a:avLst/>
          </a:prstGeom>
          <a:noFill/>
        </p:spPr>
        <p:txBody>
          <a:bodyPr wrap="square" rtlCol="0">
            <a:spAutoFit/>
          </a:bodyPr>
          <a:lstStyle/>
          <a:p>
            <a:endParaRPr lang="en-US" dirty="0"/>
          </a:p>
        </p:txBody>
      </p:sp>
      <p:sp>
        <p:nvSpPr>
          <p:cNvPr id="10" name="TextBox 9"/>
          <p:cNvSpPr txBox="1"/>
          <p:nvPr/>
        </p:nvSpPr>
        <p:spPr>
          <a:xfrm>
            <a:off x="669985" y="738996"/>
            <a:ext cx="6021238" cy="307777"/>
          </a:xfrm>
          <a:prstGeom prst="rect">
            <a:avLst/>
          </a:prstGeom>
          <a:noFill/>
        </p:spPr>
        <p:txBody>
          <a:bodyPr wrap="square" rtlCol="0">
            <a:spAutoFit/>
          </a:bodyPr>
          <a:lstStyle/>
          <a:p>
            <a:endParaRPr lang="en-US" dirty="0"/>
          </a:p>
        </p:txBody>
      </p:sp>
      <p:pic>
        <p:nvPicPr>
          <p:cNvPr id="6146" name="Picture 2"/>
          <p:cNvPicPr>
            <a:picLocks noChangeAspect="1" noChangeArrowheads="1"/>
          </p:cNvPicPr>
          <p:nvPr/>
        </p:nvPicPr>
        <p:blipFill>
          <a:blip r:embed="rId5"/>
          <a:srcRect/>
          <a:stretch>
            <a:fillRect/>
          </a:stretch>
        </p:blipFill>
        <p:spPr bwMode="auto">
          <a:xfrm>
            <a:off x="1004888" y="1071563"/>
            <a:ext cx="7134225" cy="3457305"/>
          </a:xfrm>
          <a:prstGeom prst="rect">
            <a:avLst/>
          </a:prstGeom>
          <a:noFill/>
          <a:ln w="9525">
            <a:noFill/>
            <a:miter lim="800000"/>
            <a:headEnd/>
            <a:tailEnd/>
          </a:ln>
          <a:effectLst/>
        </p:spPr>
      </p:pic>
      <p:sp>
        <p:nvSpPr>
          <p:cNvPr id="11" name="Rectangle 10"/>
          <p:cNvSpPr/>
          <p:nvPr/>
        </p:nvSpPr>
        <p:spPr>
          <a:xfrm>
            <a:off x="2626410" y="393889"/>
            <a:ext cx="4174541" cy="338554"/>
          </a:xfrm>
          <a:prstGeom prst="rect">
            <a:avLst/>
          </a:prstGeom>
        </p:spPr>
        <p:txBody>
          <a:bodyPr wrap="none">
            <a:spAutoFit/>
          </a:bodyPr>
          <a:lstStyle/>
          <a:p>
            <a:r>
              <a:rPr lang="en-US" sz="1600" b="1" dirty="0" smtClean="0">
                <a:solidFill>
                  <a:srgbClr val="002060"/>
                </a:solidFill>
              </a:rPr>
              <a:t>ACF Plot and PACF Plot(Stationary Data)</a:t>
            </a:r>
            <a:endParaRPr lang="en-US" sz="1600" b="1" dirty="0">
              <a:solidFill>
                <a:srgbClr val="002060"/>
              </a:solidFill>
            </a:endParaRPr>
          </a:p>
        </p:txBody>
      </p:sp>
      <p:sp>
        <p:nvSpPr>
          <p:cNvPr id="12" name="Rectangle 11"/>
          <p:cNvSpPr/>
          <p:nvPr/>
        </p:nvSpPr>
        <p:spPr>
          <a:xfrm>
            <a:off x="1095555" y="4832722"/>
            <a:ext cx="6814868" cy="1169551"/>
          </a:xfrm>
          <a:prstGeom prst="rect">
            <a:avLst/>
          </a:prstGeom>
        </p:spPr>
        <p:txBody>
          <a:bodyPr wrap="square">
            <a:spAutoFit/>
          </a:bodyPr>
          <a:lstStyle/>
          <a:p>
            <a:pPr algn="just"/>
            <a:r>
              <a:rPr lang="en-US" dirty="0" smtClean="0">
                <a:solidFill>
                  <a:srgbClr val="002060"/>
                </a:solidFill>
                <a:latin typeface="Times New Roman" panose="02020603050405020304" pitchFamily="18" charset="0"/>
                <a:cs typeface="Times New Roman" panose="02020603050405020304" pitchFamily="18" charset="0"/>
              </a:rPr>
              <a:t>p – The lag value where the PACF chart crosses the upper confidence interval for the first time. In this case p=3.</a:t>
            </a:r>
          </a:p>
          <a:p>
            <a:pPr algn="just"/>
            <a:endParaRPr lang="en-US" dirty="0" smtClean="0">
              <a:solidFill>
                <a:srgbClr val="002060"/>
              </a:solidFill>
              <a:latin typeface="Times New Roman" panose="02020603050405020304" pitchFamily="18" charset="0"/>
              <a:cs typeface="Times New Roman" panose="02020603050405020304" pitchFamily="18" charset="0"/>
            </a:endParaRPr>
          </a:p>
          <a:p>
            <a:pPr algn="just"/>
            <a:r>
              <a:rPr lang="en-US" dirty="0" smtClean="0">
                <a:solidFill>
                  <a:srgbClr val="002060"/>
                </a:solidFill>
                <a:latin typeface="Times New Roman" panose="02020603050405020304" pitchFamily="18" charset="0"/>
                <a:cs typeface="Times New Roman" panose="02020603050405020304" pitchFamily="18" charset="0"/>
              </a:rPr>
              <a:t>q – The lag value where the ACF chart crosses the upper confidence interval for the first time. In this case q=2</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Rectangle 5"/>
          <p:cNvSpPr/>
          <p:nvPr/>
        </p:nvSpPr>
        <p:spPr>
          <a:xfrm>
            <a:off x="3170624" y="462901"/>
            <a:ext cx="2820003" cy="307777"/>
          </a:xfrm>
          <a:prstGeom prst="rect">
            <a:avLst/>
          </a:prstGeom>
        </p:spPr>
        <p:txBody>
          <a:bodyPr wrap="none">
            <a:spAutoFit/>
          </a:bodyPr>
          <a:lstStyle/>
          <a:p>
            <a:pPr algn="ctr"/>
            <a:r>
              <a:rPr lang="en-US" b="1" dirty="0" smtClean="0">
                <a:solidFill>
                  <a:srgbClr val="002060"/>
                </a:solidFill>
              </a:rPr>
              <a:t>ARIMA Model(Stationary Data )</a:t>
            </a:r>
            <a:endParaRPr lang="en-US" b="1" dirty="0">
              <a:solidFill>
                <a:srgbClr val="002060"/>
              </a:solidFill>
            </a:endParaRPr>
          </a:p>
        </p:txBody>
      </p:sp>
      <p:sp>
        <p:nvSpPr>
          <p:cNvPr id="8" name="Rectangle 7"/>
          <p:cNvSpPr/>
          <p:nvPr/>
        </p:nvSpPr>
        <p:spPr>
          <a:xfrm>
            <a:off x="664234" y="886028"/>
            <a:ext cx="7625752" cy="738664"/>
          </a:xfrm>
          <a:prstGeom prst="rect">
            <a:avLst/>
          </a:prstGeom>
        </p:spPr>
        <p:txBody>
          <a:bodyPr wrap="square">
            <a:spAutoFit/>
          </a:bodyPr>
          <a:lstStyle/>
          <a:p>
            <a:r>
              <a:rPr lang="en-US" dirty="0" smtClean="0">
                <a:solidFill>
                  <a:srgbClr val="002060"/>
                </a:solidFill>
              </a:rPr>
              <a:t>ARIMA, short for ‘Auto Regressive Integrated Moving Average’ is actually a class of models that ‘explains’ a given time series based on its own past values, that is, its own lags and the lagged forecast errors, so that equation can be used to forecast future values.</a:t>
            </a:r>
            <a:endParaRPr lang="en-US" dirty="0">
              <a:solidFill>
                <a:srgbClr val="002060"/>
              </a:solidFill>
            </a:endParaRPr>
          </a:p>
        </p:txBody>
      </p:sp>
      <p:sp>
        <p:nvSpPr>
          <p:cNvPr id="9" name="Rectangle 8"/>
          <p:cNvSpPr/>
          <p:nvPr/>
        </p:nvSpPr>
        <p:spPr>
          <a:xfrm>
            <a:off x="677857" y="1903512"/>
            <a:ext cx="5960286" cy="523220"/>
          </a:xfrm>
          <a:prstGeom prst="rect">
            <a:avLst/>
          </a:prstGeom>
        </p:spPr>
        <p:txBody>
          <a:bodyPr wrap="none">
            <a:spAutoFit/>
          </a:bodyPr>
          <a:lstStyle/>
          <a:p>
            <a:r>
              <a:rPr lang="en-US" dirty="0" smtClean="0">
                <a:solidFill>
                  <a:srgbClr val="002060"/>
                </a:solidFill>
              </a:rPr>
              <a:t>We have performed Grid search for hyper-parameters to find out optimal </a:t>
            </a:r>
          </a:p>
          <a:p>
            <a:r>
              <a:rPr lang="en-US" dirty="0" smtClean="0">
                <a:solidFill>
                  <a:srgbClr val="002060"/>
                </a:solidFill>
              </a:rPr>
              <a:t>order or (p, d ,q) for ARIMA model(Stationary Data).</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1" name="Rectangle 10"/>
          <p:cNvSpPr/>
          <p:nvPr/>
        </p:nvSpPr>
        <p:spPr>
          <a:xfrm>
            <a:off x="778774" y="868342"/>
            <a:ext cx="4219425" cy="307777"/>
          </a:xfrm>
          <a:prstGeom prst="rect">
            <a:avLst/>
          </a:prstGeom>
        </p:spPr>
        <p:txBody>
          <a:bodyPr wrap="none">
            <a:spAutoFit/>
          </a:bodyPr>
          <a:lstStyle/>
          <a:p>
            <a:r>
              <a:rPr lang="en-US" dirty="0" smtClean="0">
                <a:solidFill>
                  <a:srgbClr val="002060"/>
                </a:solidFill>
              </a:rPr>
              <a:t>Best order found is (1,2,4) with least  RMSE=0.535</a:t>
            </a:r>
            <a:endParaRPr lang="en-US" dirty="0">
              <a:solidFill>
                <a:srgbClr val="002060"/>
              </a:solidFill>
            </a:endParaRPr>
          </a:p>
        </p:txBody>
      </p:sp>
      <p:sp>
        <p:nvSpPr>
          <p:cNvPr id="12" name="Rectangle 11"/>
          <p:cNvSpPr/>
          <p:nvPr/>
        </p:nvSpPr>
        <p:spPr>
          <a:xfrm>
            <a:off x="3041228" y="307625"/>
            <a:ext cx="2820003" cy="307777"/>
          </a:xfrm>
          <a:prstGeom prst="rect">
            <a:avLst/>
          </a:prstGeom>
        </p:spPr>
        <p:txBody>
          <a:bodyPr wrap="none">
            <a:spAutoFit/>
          </a:bodyPr>
          <a:lstStyle/>
          <a:p>
            <a:pPr algn="ctr"/>
            <a:r>
              <a:rPr lang="en-US" b="1" dirty="0" smtClean="0">
                <a:solidFill>
                  <a:srgbClr val="002060"/>
                </a:solidFill>
              </a:rPr>
              <a:t>ARIMA Model(Stationary Data )</a:t>
            </a:r>
            <a:endParaRPr lang="en-US" b="1" dirty="0">
              <a:solidFill>
                <a:srgbClr val="002060"/>
              </a:solidFill>
            </a:endParaRPr>
          </a:p>
        </p:txBody>
      </p:sp>
      <p:pic>
        <p:nvPicPr>
          <p:cNvPr id="19458" name="Picture 2"/>
          <p:cNvPicPr>
            <a:picLocks noChangeAspect="1" noChangeArrowheads="1"/>
          </p:cNvPicPr>
          <p:nvPr/>
        </p:nvPicPr>
        <p:blipFill>
          <a:blip r:embed="rId4"/>
          <a:srcRect/>
          <a:stretch>
            <a:fillRect/>
          </a:stretch>
        </p:blipFill>
        <p:spPr bwMode="auto">
          <a:xfrm>
            <a:off x="2442265" y="1345720"/>
            <a:ext cx="4276725" cy="49939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800335" y="5776773"/>
            <a:ext cx="1912703" cy="307777"/>
          </a:xfrm>
          <a:prstGeom prst="rect">
            <a:avLst/>
          </a:prstGeom>
        </p:spPr>
        <p:txBody>
          <a:bodyPr wrap="none">
            <a:spAutoFit/>
          </a:bodyPr>
          <a:lstStyle/>
          <a:p>
            <a:r>
              <a:rPr lang="en-US" dirty="0" smtClean="0"/>
              <a:t>RMSE Value= 0.6709</a:t>
            </a:r>
            <a:endParaRPr lang="en-US" dirty="0"/>
          </a:p>
        </p:txBody>
      </p:sp>
      <p:sp>
        <p:nvSpPr>
          <p:cNvPr id="6" name="Rectangle 5"/>
          <p:cNvSpPr/>
          <p:nvPr/>
        </p:nvSpPr>
        <p:spPr>
          <a:xfrm>
            <a:off x="3928465" y="359383"/>
            <a:ext cx="1338828" cy="307777"/>
          </a:xfrm>
          <a:prstGeom prst="rect">
            <a:avLst/>
          </a:prstGeom>
        </p:spPr>
        <p:txBody>
          <a:bodyPr wrap="none">
            <a:spAutoFit/>
          </a:bodyPr>
          <a:lstStyle/>
          <a:p>
            <a:pPr algn="ctr"/>
            <a:r>
              <a:rPr lang="en-US" b="1" dirty="0" smtClean="0">
                <a:solidFill>
                  <a:srgbClr val="002060"/>
                </a:solidFill>
              </a:rPr>
              <a:t>ARIMA Model</a:t>
            </a:r>
            <a:endParaRPr lang="en-US" b="1" dirty="0">
              <a:solidFill>
                <a:srgbClr val="002060"/>
              </a:solidFill>
            </a:endParaRPr>
          </a:p>
        </p:txBody>
      </p:sp>
      <p:sp>
        <p:nvSpPr>
          <p:cNvPr id="7" name="Rectangle 6"/>
          <p:cNvSpPr/>
          <p:nvPr/>
        </p:nvSpPr>
        <p:spPr>
          <a:xfrm>
            <a:off x="4507946" y="5768146"/>
            <a:ext cx="1545616" cy="307777"/>
          </a:xfrm>
          <a:prstGeom prst="rect">
            <a:avLst/>
          </a:prstGeom>
        </p:spPr>
        <p:txBody>
          <a:bodyPr wrap="none">
            <a:spAutoFit/>
          </a:bodyPr>
          <a:lstStyle/>
          <a:p>
            <a:r>
              <a:rPr lang="en-US" dirty="0" smtClean="0"/>
              <a:t>MAPE Value= </a:t>
            </a:r>
            <a:r>
              <a:rPr lang="en-US" dirty="0" err="1" smtClean="0"/>
              <a:t>Inf</a:t>
            </a:r>
            <a:endParaRPr lang="en-US" dirty="0"/>
          </a:p>
        </p:txBody>
      </p:sp>
      <p:pic>
        <p:nvPicPr>
          <p:cNvPr id="20482" name="Picture 2"/>
          <p:cNvPicPr>
            <a:picLocks noChangeAspect="1" noChangeArrowheads="1"/>
          </p:cNvPicPr>
          <p:nvPr/>
        </p:nvPicPr>
        <p:blipFill>
          <a:blip r:embed="rId3"/>
          <a:srcRect/>
          <a:stretch>
            <a:fillRect/>
          </a:stretch>
        </p:blipFill>
        <p:spPr bwMode="auto">
          <a:xfrm>
            <a:off x="362309" y="1095825"/>
            <a:ext cx="8445261" cy="4200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60"/>
        <p:cNvGrpSpPr/>
        <p:nvPr/>
      </p:nvGrpSpPr>
      <p:grpSpPr>
        <a:xfrm>
          <a:off x="0" y="0"/>
          <a:ext cx="0" cy="0"/>
          <a:chOff x="0" y="0"/>
          <a:chExt cx="0" cy="0"/>
        </a:xfrm>
      </p:grpSpPr>
      <p:sp>
        <p:nvSpPr>
          <p:cNvPr id="361" name="Google Shape;361;p4"/>
          <p:cNvSpPr txBox="1"/>
          <p:nvPr/>
        </p:nvSpPr>
        <p:spPr>
          <a:xfrm>
            <a:off x="1336984" y="2065889"/>
            <a:ext cx="6435525"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002776"/>
                </a:solidFill>
                <a:latin typeface="Algerian" pitchFamily="82" charset="0"/>
                <a:sym typeface="Arial"/>
              </a:rPr>
              <a:t>Exploratory </a:t>
            </a:r>
            <a:r>
              <a:rPr lang="en-US" sz="3200" b="1" dirty="0" smtClean="0">
                <a:solidFill>
                  <a:srgbClr val="002776"/>
                </a:solidFill>
                <a:latin typeface="Algerian" pitchFamily="82" charset="0"/>
                <a:sym typeface="Arial"/>
              </a:rPr>
              <a:t>  Data  Analysis </a:t>
            </a:r>
            <a:r>
              <a:rPr lang="en-US" sz="3200" b="1" dirty="0">
                <a:solidFill>
                  <a:srgbClr val="002776"/>
                </a:solidFill>
                <a:latin typeface="Algerian" pitchFamily="82" charset="0"/>
                <a:sym typeface="Arial"/>
              </a:rPr>
              <a:t>(EDA) </a:t>
            </a:r>
            <a:r>
              <a:rPr lang="en-US" sz="3200" b="1" dirty="0" smtClean="0">
                <a:solidFill>
                  <a:srgbClr val="002776"/>
                </a:solidFill>
                <a:latin typeface="Algerian" pitchFamily="82" charset="0"/>
                <a:sym typeface="Arial"/>
              </a:rPr>
              <a:t> </a:t>
            </a:r>
            <a:endParaRPr sz="3200">
              <a:latin typeface="Algerian" pitchFamily="82" charset="0"/>
            </a:endParaRPr>
          </a:p>
          <a:p>
            <a:pPr marL="0" marR="0" lvl="0" indent="0" algn="l" rtl="0">
              <a:spcBef>
                <a:spcPts val="0"/>
              </a:spcBef>
              <a:spcAft>
                <a:spcPts val="0"/>
              </a:spcAft>
              <a:buNone/>
            </a:pPr>
            <a:r>
              <a:rPr lang="en-US" sz="2800" b="1" dirty="0" smtClean="0">
                <a:solidFill>
                  <a:srgbClr val="002776"/>
                </a:solidFill>
                <a:latin typeface="Algerian" pitchFamily="82" charset="0"/>
                <a:sym typeface="Arial"/>
              </a:rPr>
              <a:t>           </a:t>
            </a:r>
            <a:endParaRPr>
              <a:latin typeface="Algerian" pitchFamily="82" charset="0"/>
            </a:endParaRPr>
          </a:p>
        </p:txBody>
      </p:sp>
      <p:pic>
        <p:nvPicPr>
          <p:cNvPr id="362" name="Google Shape;362;p4"/>
          <p:cNvPicPr preferRelativeResize="0"/>
          <p:nvPr/>
        </p:nvPicPr>
        <p:blipFill rotWithShape="1">
          <a:blip r:embed="rId4">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Rectangle 5"/>
          <p:cNvSpPr/>
          <p:nvPr/>
        </p:nvSpPr>
        <p:spPr>
          <a:xfrm>
            <a:off x="3141565" y="238614"/>
            <a:ext cx="2533066" cy="307777"/>
          </a:xfrm>
          <a:prstGeom prst="rect">
            <a:avLst/>
          </a:prstGeom>
        </p:spPr>
        <p:txBody>
          <a:bodyPr wrap="none">
            <a:spAutoFit/>
          </a:bodyPr>
          <a:lstStyle/>
          <a:p>
            <a:r>
              <a:rPr lang="en-US" b="1" dirty="0" smtClean="0">
                <a:solidFill>
                  <a:srgbClr val="002060"/>
                </a:solidFill>
              </a:rPr>
              <a:t>Auto </a:t>
            </a:r>
            <a:r>
              <a:rPr lang="en-US" b="1" dirty="0" err="1" smtClean="0">
                <a:solidFill>
                  <a:srgbClr val="002060"/>
                </a:solidFill>
              </a:rPr>
              <a:t>Regressor</a:t>
            </a:r>
            <a:r>
              <a:rPr lang="en-US" b="1" dirty="0" smtClean="0">
                <a:solidFill>
                  <a:srgbClr val="002060"/>
                </a:solidFill>
              </a:rPr>
              <a:t> (AR) model</a:t>
            </a:r>
            <a:endParaRPr lang="en-US" b="1" dirty="0">
              <a:solidFill>
                <a:srgbClr val="002060"/>
              </a:solidFill>
            </a:endParaRPr>
          </a:p>
        </p:txBody>
      </p:sp>
      <p:pic>
        <p:nvPicPr>
          <p:cNvPr id="7"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0" name="Rectangle 9"/>
          <p:cNvSpPr/>
          <p:nvPr/>
        </p:nvSpPr>
        <p:spPr>
          <a:xfrm>
            <a:off x="646981" y="773885"/>
            <a:ext cx="7039155" cy="738664"/>
          </a:xfrm>
          <a:prstGeom prst="rect">
            <a:avLst/>
          </a:prstGeom>
        </p:spPr>
        <p:txBody>
          <a:bodyPr wrap="square">
            <a:spAutoFit/>
          </a:bodyPr>
          <a:lstStyle/>
          <a:p>
            <a:r>
              <a:rPr lang="en-US" dirty="0" smtClean="0">
                <a:solidFill>
                  <a:srgbClr val="002060"/>
                </a:solidFill>
                <a:latin typeface="+mj-lt"/>
              </a:rPr>
              <a:t>An autoregressive (AR) model </a:t>
            </a:r>
            <a:r>
              <a:rPr lang="en-US" b="1" dirty="0" smtClean="0">
                <a:solidFill>
                  <a:srgbClr val="002060"/>
                </a:solidFill>
                <a:latin typeface="+mj-lt"/>
              </a:rPr>
              <a:t>predicts future behavior based on past behavior</a:t>
            </a:r>
            <a:r>
              <a:rPr lang="en-US" dirty="0" smtClean="0">
                <a:solidFill>
                  <a:srgbClr val="002060"/>
                </a:solidFill>
                <a:latin typeface="+mj-lt"/>
              </a:rPr>
              <a:t>. It’s used for forecasting when there is some correlation between values in a time series and the values that precede and succeed them.</a:t>
            </a:r>
            <a:endParaRPr lang="en-US" dirty="0">
              <a:solidFill>
                <a:srgbClr val="002060"/>
              </a:solidFill>
              <a:latin typeface="+mj-lt"/>
            </a:endParaRPr>
          </a:p>
        </p:txBody>
      </p:sp>
      <p:pic>
        <p:nvPicPr>
          <p:cNvPr id="21506" name="Picture 2"/>
          <p:cNvPicPr>
            <a:picLocks noChangeAspect="1" noChangeArrowheads="1"/>
          </p:cNvPicPr>
          <p:nvPr/>
        </p:nvPicPr>
        <p:blipFill>
          <a:blip r:embed="rId4"/>
          <a:srcRect/>
          <a:stretch>
            <a:fillRect/>
          </a:stretch>
        </p:blipFill>
        <p:spPr bwMode="auto">
          <a:xfrm>
            <a:off x="1544218" y="1628056"/>
            <a:ext cx="6124575" cy="4895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339972" y="307625"/>
            <a:ext cx="2533066" cy="307777"/>
          </a:xfrm>
          <a:prstGeom prst="rect">
            <a:avLst/>
          </a:prstGeom>
        </p:spPr>
        <p:txBody>
          <a:bodyPr wrap="none">
            <a:spAutoFit/>
          </a:bodyPr>
          <a:lstStyle/>
          <a:p>
            <a:r>
              <a:rPr lang="en-US" b="1" dirty="0" smtClean="0">
                <a:solidFill>
                  <a:srgbClr val="002060"/>
                </a:solidFill>
              </a:rPr>
              <a:t>Auto </a:t>
            </a:r>
            <a:r>
              <a:rPr lang="en-US" b="1" dirty="0" err="1" smtClean="0">
                <a:solidFill>
                  <a:srgbClr val="002060"/>
                </a:solidFill>
              </a:rPr>
              <a:t>Regressor</a:t>
            </a:r>
            <a:r>
              <a:rPr lang="en-US" b="1" dirty="0" smtClean="0">
                <a:solidFill>
                  <a:srgbClr val="002060"/>
                </a:solidFill>
              </a:rPr>
              <a:t> (AR) model</a:t>
            </a:r>
            <a:endParaRPr lang="en-US" b="1" dirty="0">
              <a:solidFill>
                <a:srgbClr val="002060"/>
              </a:solidFill>
            </a:endParaRPr>
          </a:p>
        </p:txBody>
      </p:sp>
      <p:sp>
        <p:nvSpPr>
          <p:cNvPr id="7" name="Rectangle 6"/>
          <p:cNvSpPr/>
          <p:nvPr/>
        </p:nvSpPr>
        <p:spPr>
          <a:xfrm>
            <a:off x="5042783" y="5742267"/>
            <a:ext cx="1545616" cy="307777"/>
          </a:xfrm>
          <a:prstGeom prst="rect">
            <a:avLst/>
          </a:prstGeom>
        </p:spPr>
        <p:txBody>
          <a:bodyPr wrap="none">
            <a:spAutoFit/>
          </a:bodyPr>
          <a:lstStyle/>
          <a:p>
            <a:r>
              <a:rPr lang="en-US" dirty="0" smtClean="0"/>
              <a:t>MAPE Value= </a:t>
            </a:r>
            <a:r>
              <a:rPr lang="en-US" dirty="0" err="1" smtClean="0"/>
              <a:t>Inf</a:t>
            </a:r>
            <a:endParaRPr lang="en-US" dirty="0"/>
          </a:p>
        </p:txBody>
      </p:sp>
      <p:sp>
        <p:nvSpPr>
          <p:cNvPr id="8" name="Rectangle 7"/>
          <p:cNvSpPr/>
          <p:nvPr/>
        </p:nvSpPr>
        <p:spPr>
          <a:xfrm>
            <a:off x="2292039" y="5750894"/>
            <a:ext cx="1912703" cy="307777"/>
          </a:xfrm>
          <a:prstGeom prst="rect">
            <a:avLst/>
          </a:prstGeom>
        </p:spPr>
        <p:txBody>
          <a:bodyPr wrap="none">
            <a:spAutoFit/>
          </a:bodyPr>
          <a:lstStyle/>
          <a:p>
            <a:r>
              <a:rPr lang="en-US" dirty="0" smtClean="0"/>
              <a:t>RMSE Value= 0.6742</a:t>
            </a:r>
            <a:endParaRPr lang="en-US" dirty="0"/>
          </a:p>
        </p:txBody>
      </p:sp>
      <p:pic>
        <p:nvPicPr>
          <p:cNvPr id="22530" name="Picture 2"/>
          <p:cNvPicPr>
            <a:picLocks noChangeAspect="1" noChangeArrowheads="1"/>
          </p:cNvPicPr>
          <p:nvPr/>
        </p:nvPicPr>
        <p:blipFill>
          <a:blip r:embed="rId3"/>
          <a:srcRect/>
          <a:stretch>
            <a:fillRect/>
          </a:stretch>
        </p:blipFill>
        <p:spPr bwMode="auto">
          <a:xfrm>
            <a:off x="526211" y="1135092"/>
            <a:ext cx="8100205"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 name="Rectangle 6"/>
          <p:cNvSpPr/>
          <p:nvPr/>
        </p:nvSpPr>
        <p:spPr>
          <a:xfrm>
            <a:off x="3169412" y="212734"/>
            <a:ext cx="2132315" cy="307777"/>
          </a:xfrm>
          <a:prstGeom prst="rect">
            <a:avLst/>
          </a:prstGeom>
        </p:spPr>
        <p:txBody>
          <a:bodyPr wrap="none">
            <a:spAutoFit/>
          </a:bodyPr>
          <a:lstStyle/>
          <a:p>
            <a:r>
              <a:rPr lang="en-US" b="1" dirty="0" smtClean="0">
                <a:solidFill>
                  <a:srgbClr val="002060"/>
                </a:solidFill>
              </a:rPr>
              <a:t>Moving Average Model</a:t>
            </a:r>
            <a:endParaRPr lang="en-US" dirty="0"/>
          </a:p>
        </p:txBody>
      </p:sp>
      <p:sp>
        <p:nvSpPr>
          <p:cNvPr id="8" name="Rectangle 7"/>
          <p:cNvSpPr/>
          <p:nvPr/>
        </p:nvSpPr>
        <p:spPr>
          <a:xfrm>
            <a:off x="500332" y="614405"/>
            <a:ext cx="7056408" cy="954107"/>
          </a:xfrm>
          <a:prstGeom prst="rect">
            <a:avLst/>
          </a:prstGeom>
        </p:spPr>
        <p:txBody>
          <a:bodyPr wrap="square">
            <a:spAutoFit/>
          </a:bodyPr>
          <a:lstStyle/>
          <a:p>
            <a:r>
              <a:rPr lang="en-US" dirty="0" smtClean="0">
                <a:solidFill>
                  <a:srgbClr val="002060"/>
                </a:solidFill>
              </a:rPr>
              <a:t>The moving average model is </a:t>
            </a:r>
            <a:r>
              <a:rPr lang="en-US" b="1" dirty="0" smtClean="0">
                <a:solidFill>
                  <a:srgbClr val="002060"/>
                </a:solidFill>
              </a:rPr>
              <a:t>a time series model that accounts for very short-run autocorrelation</a:t>
            </a:r>
            <a:r>
              <a:rPr lang="en-US" dirty="0" smtClean="0">
                <a:solidFill>
                  <a:srgbClr val="002060"/>
                </a:solidFill>
              </a:rPr>
              <a:t>. It basically states that the next observation is the mean of every past observation. The order of the moving average model, q, can usually be estimated by looking at the ACF plot of the time series</a:t>
            </a:r>
            <a:r>
              <a:rPr lang="en-US" dirty="0" smtClean="0"/>
              <a:t>.</a:t>
            </a:r>
            <a:endParaRPr lang="en-US" dirty="0"/>
          </a:p>
        </p:txBody>
      </p:sp>
      <p:pic>
        <p:nvPicPr>
          <p:cNvPr id="23554" name="Picture 2"/>
          <p:cNvPicPr>
            <a:picLocks noChangeAspect="1" noChangeArrowheads="1"/>
          </p:cNvPicPr>
          <p:nvPr/>
        </p:nvPicPr>
        <p:blipFill>
          <a:blip r:embed="rId4"/>
          <a:srcRect/>
          <a:stretch>
            <a:fillRect/>
          </a:stretch>
        </p:blipFill>
        <p:spPr bwMode="auto">
          <a:xfrm>
            <a:off x="1802921" y="1596157"/>
            <a:ext cx="5374256" cy="5114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Rectangle 2"/>
          <p:cNvSpPr/>
          <p:nvPr/>
        </p:nvSpPr>
        <p:spPr>
          <a:xfrm>
            <a:off x="2412810" y="5837158"/>
            <a:ext cx="1863011" cy="307777"/>
          </a:xfrm>
          <a:prstGeom prst="rect">
            <a:avLst/>
          </a:prstGeom>
        </p:spPr>
        <p:txBody>
          <a:bodyPr wrap="none">
            <a:spAutoFit/>
          </a:bodyPr>
          <a:lstStyle/>
          <a:p>
            <a:r>
              <a:rPr lang="en-US" dirty="0" smtClean="0"/>
              <a:t>RMSE Value=0.6710</a:t>
            </a:r>
            <a:endParaRPr lang="en-US" dirty="0"/>
          </a:p>
        </p:txBody>
      </p:sp>
      <p:sp>
        <p:nvSpPr>
          <p:cNvPr id="6" name="Rectangle 5"/>
          <p:cNvSpPr/>
          <p:nvPr/>
        </p:nvSpPr>
        <p:spPr>
          <a:xfrm>
            <a:off x="3574853" y="428395"/>
            <a:ext cx="2132315" cy="307777"/>
          </a:xfrm>
          <a:prstGeom prst="rect">
            <a:avLst/>
          </a:prstGeom>
        </p:spPr>
        <p:txBody>
          <a:bodyPr wrap="none">
            <a:spAutoFit/>
          </a:bodyPr>
          <a:lstStyle/>
          <a:p>
            <a:r>
              <a:rPr lang="en-US" b="1" dirty="0" smtClean="0">
                <a:solidFill>
                  <a:srgbClr val="002060"/>
                </a:solidFill>
              </a:rPr>
              <a:t>Moving Average Model</a:t>
            </a:r>
            <a:endParaRPr lang="en-US" dirty="0"/>
          </a:p>
        </p:txBody>
      </p:sp>
      <p:sp>
        <p:nvSpPr>
          <p:cNvPr id="8" name="Rectangle 7"/>
          <p:cNvSpPr/>
          <p:nvPr/>
        </p:nvSpPr>
        <p:spPr>
          <a:xfrm>
            <a:off x="4991025" y="5828531"/>
            <a:ext cx="1545616" cy="307777"/>
          </a:xfrm>
          <a:prstGeom prst="rect">
            <a:avLst/>
          </a:prstGeom>
        </p:spPr>
        <p:txBody>
          <a:bodyPr wrap="none">
            <a:spAutoFit/>
          </a:bodyPr>
          <a:lstStyle/>
          <a:p>
            <a:r>
              <a:rPr lang="en-US" dirty="0" smtClean="0"/>
              <a:t>MAPE Value= </a:t>
            </a:r>
            <a:r>
              <a:rPr lang="en-US" dirty="0" err="1" smtClean="0"/>
              <a:t>inf</a:t>
            </a:r>
            <a:endParaRPr lang="en-US" dirty="0"/>
          </a:p>
        </p:txBody>
      </p:sp>
      <p:pic>
        <p:nvPicPr>
          <p:cNvPr id="24578" name="Picture 2"/>
          <p:cNvPicPr>
            <a:picLocks noChangeAspect="1" noChangeArrowheads="1"/>
          </p:cNvPicPr>
          <p:nvPr/>
        </p:nvPicPr>
        <p:blipFill>
          <a:blip r:embed="rId4"/>
          <a:srcRect/>
          <a:stretch>
            <a:fillRect/>
          </a:stretch>
        </p:blipFill>
        <p:spPr bwMode="auto">
          <a:xfrm>
            <a:off x="465825" y="1105619"/>
            <a:ext cx="8246853"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Rectangle 2"/>
          <p:cNvSpPr/>
          <p:nvPr/>
        </p:nvSpPr>
        <p:spPr>
          <a:xfrm>
            <a:off x="1077406" y="385263"/>
            <a:ext cx="6402715" cy="400110"/>
          </a:xfrm>
          <a:prstGeom prst="rect">
            <a:avLst/>
          </a:prstGeom>
        </p:spPr>
        <p:txBody>
          <a:bodyPr wrap="none">
            <a:spAutoFit/>
          </a:bodyPr>
          <a:lstStyle/>
          <a:p>
            <a:r>
              <a:rPr lang="en-US" sz="2000" b="1" dirty="0" smtClean="0">
                <a:solidFill>
                  <a:srgbClr val="002060"/>
                </a:solidFill>
                <a:latin typeface="Times New Roman" panose="02020603050405020304" pitchFamily="18" charset="0"/>
                <a:cs typeface="Times New Roman" panose="02020603050405020304" pitchFamily="18" charset="0"/>
              </a:rPr>
              <a:t>Comparison of Models on the basis of RMSE and MAPE</a:t>
            </a:r>
            <a:endParaRPr lang="en-US" sz="2000" b="1" dirty="0">
              <a:solidFill>
                <a:srgbClr val="002060"/>
              </a:solidFill>
            </a:endParaRPr>
          </a:p>
        </p:txBody>
      </p:sp>
      <p:sp>
        <p:nvSpPr>
          <p:cNvPr id="5" name="TextBox 4"/>
          <p:cNvSpPr txBox="1"/>
          <p:nvPr/>
        </p:nvSpPr>
        <p:spPr>
          <a:xfrm>
            <a:off x="327803" y="5469147"/>
            <a:ext cx="8143337" cy="738664"/>
          </a:xfrm>
          <a:prstGeom prst="rect">
            <a:avLst/>
          </a:prstGeom>
          <a:noFill/>
        </p:spPr>
        <p:txBody>
          <a:bodyPr wrap="square" rtlCol="0">
            <a:spAutoFit/>
          </a:bodyPr>
          <a:lstStyle/>
          <a:p>
            <a:r>
              <a:rPr lang="en-US" dirty="0" smtClean="0">
                <a:solidFill>
                  <a:srgbClr val="002060"/>
                </a:solidFill>
              </a:rPr>
              <a:t>After comparing all RMSE and MAPE values of above models we have found that </a:t>
            </a:r>
          </a:p>
          <a:p>
            <a:r>
              <a:rPr lang="en-US" dirty="0" smtClean="0">
                <a:solidFill>
                  <a:srgbClr val="002060"/>
                </a:solidFill>
              </a:rPr>
              <a:t>ARIMA model (3,1,4) has least MAPE value = 0.0444 and RMSE value= 0.8483</a:t>
            </a:r>
          </a:p>
          <a:p>
            <a:r>
              <a:rPr lang="en-US" dirty="0" smtClean="0">
                <a:solidFill>
                  <a:srgbClr val="002060"/>
                </a:solidFill>
              </a:rPr>
              <a:t>we are considering ARIMA model (3,1,4) as our final model.</a:t>
            </a:r>
            <a:endParaRPr lang="en-US" dirty="0">
              <a:solidFill>
                <a:srgbClr val="002060"/>
              </a:solidFill>
            </a:endParaRPr>
          </a:p>
        </p:txBody>
      </p:sp>
      <p:pic>
        <p:nvPicPr>
          <p:cNvPr id="1026" name="Picture 2"/>
          <p:cNvPicPr>
            <a:picLocks noChangeAspect="1" noChangeArrowheads="1"/>
          </p:cNvPicPr>
          <p:nvPr/>
        </p:nvPicPr>
        <p:blipFill>
          <a:blip r:embed="rId4"/>
          <a:srcRect/>
          <a:stretch>
            <a:fillRect/>
          </a:stretch>
        </p:blipFill>
        <p:spPr bwMode="auto">
          <a:xfrm>
            <a:off x="1984075" y="1073361"/>
            <a:ext cx="4986068" cy="4102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612476" y="915895"/>
            <a:ext cx="6935638" cy="523220"/>
          </a:xfrm>
          <a:prstGeom prst="rect">
            <a:avLst/>
          </a:prstGeom>
        </p:spPr>
        <p:txBody>
          <a:bodyPr wrap="square">
            <a:spAutoFit/>
          </a:bodyPr>
          <a:lstStyle/>
          <a:p>
            <a:r>
              <a:rPr lang="en-US" dirty="0" smtClean="0">
                <a:solidFill>
                  <a:srgbClr val="002060"/>
                </a:solidFill>
              </a:rPr>
              <a:t>We have selected  </a:t>
            </a:r>
            <a:r>
              <a:rPr lang="en-US" b="1" dirty="0" smtClean="0">
                <a:solidFill>
                  <a:srgbClr val="002060"/>
                </a:solidFill>
              </a:rPr>
              <a:t>ARIMA(3,1,4)</a:t>
            </a:r>
            <a:r>
              <a:rPr lang="en-US" dirty="0" smtClean="0">
                <a:solidFill>
                  <a:srgbClr val="002060"/>
                </a:solidFill>
              </a:rPr>
              <a:t>  as our final </a:t>
            </a:r>
            <a:r>
              <a:rPr lang="en-US" smtClean="0">
                <a:solidFill>
                  <a:srgbClr val="002060"/>
                </a:solidFill>
              </a:rPr>
              <a:t>model  because </a:t>
            </a:r>
            <a:r>
              <a:rPr lang="en-US" dirty="0" smtClean="0">
                <a:solidFill>
                  <a:srgbClr val="002060"/>
                </a:solidFill>
              </a:rPr>
              <a:t>it </a:t>
            </a:r>
            <a:r>
              <a:rPr lang="en-US" smtClean="0">
                <a:solidFill>
                  <a:srgbClr val="002060"/>
                </a:solidFill>
              </a:rPr>
              <a:t>has least </a:t>
            </a:r>
            <a:r>
              <a:rPr lang="en-US" dirty="0" smtClean="0">
                <a:solidFill>
                  <a:srgbClr val="002060"/>
                </a:solidFill>
              </a:rPr>
              <a:t>MAPE value = 0.0444 and RMSE value= 0.8483.</a:t>
            </a:r>
            <a:endParaRPr lang="en-US" dirty="0">
              <a:solidFill>
                <a:srgbClr val="002060"/>
              </a:solidFill>
            </a:endParaRPr>
          </a:p>
        </p:txBody>
      </p:sp>
      <p:sp>
        <p:nvSpPr>
          <p:cNvPr id="5" name="TextBox 4"/>
          <p:cNvSpPr txBox="1"/>
          <p:nvPr/>
        </p:nvSpPr>
        <p:spPr>
          <a:xfrm>
            <a:off x="2769079" y="293298"/>
            <a:ext cx="3416061" cy="369332"/>
          </a:xfrm>
          <a:prstGeom prst="rect">
            <a:avLst/>
          </a:prstGeom>
          <a:noFill/>
        </p:spPr>
        <p:txBody>
          <a:bodyPr wrap="square" rtlCol="0">
            <a:spAutoFit/>
          </a:bodyPr>
          <a:lstStyle/>
          <a:p>
            <a:pPr algn="ctr"/>
            <a:r>
              <a:rPr lang="en-US" sz="1800" b="1" dirty="0" smtClean="0">
                <a:solidFill>
                  <a:srgbClr val="002060"/>
                </a:solidFill>
              </a:rPr>
              <a:t>FINAL MODEL </a:t>
            </a:r>
            <a:endParaRPr lang="en-US" sz="1800" b="1" dirty="0">
              <a:solidFill>
                <a:srgbClr val="002060"/>
              </a:solidFill>
            </a:endParaRPr>
          </a:p>
        </p:txBody>
      </p:sp>
      <p:pic>
        <p:nvPicPr>
          <p:cNvPr id="26626" name="Picture 2"/>
          <p:cNvPicPr>
            <a:picLocks noChangeAspect="1" noChangeArrowheads="1"/>
          </p:cNvPicPr>
          <p:nvPr/>
        </p:nvPicPr>
        <p:blipFill>
          <a:blip r:embed="rId3"/>
          <a:srcRect/>
          <a:stretch>
            <a:fillRect/>
          </a:stretch>
        </p:blipFill>
        <p:spPr bwMode="auto">
          <a:xfrm>
            <a:off x="1949570" y="1604783"/>
            <a:ext cx="5106837" cy="49340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3773462" y="428395"/>
            <a:ext cx="2196435" cy="307777"/>
          </a:xfrm>
          <a:prstGeom prst="rect">
            <a:avLst/>
          </a:prstGeom>
        </p:spPr>
        <p:txBody>
          <a:bodyPr wrap="none">
            <a:spAutoFit/>
          </a:bodyPr>
          <a:lstStyle/>
          <a:p>
            <a:pPr algn="ctr"/>
            <a:r>
              <a:rPr lang="en-US" b="1" dirty="0" smtClean="0">
                <a:solidFill>
                  <a:srgbClr val="002060"/>
                </a:solidFill>
              </a:rPr>
              <a:t>FINAL  ARIMA  MODEL </a:t>
            </a:r>
            <a:endParaRPr lang="en-US" b="1" dirty="0">
              <a:solidFill>
                <a:srgbClr val="002060"/>
              </a:solidFill>
            </a:endParaRPr>
          </a:p>
        </p:txBody>
      </p:sp>
      <p:pic>
        <p:nvPicPr>
          <p:cNvPr id="1026" name="Picture 2"/>
          <p:cNvPicPr>
            <a:picLocks noChangeAspect="1" noChangeArrowheads="1"/>
          </p:cNvPicPr>
          <p:nvPr/>
        </p:nvPicPr>
        <p:blipFill>
          <a:blip r:embed="rId3"/>
          <a:srcRect/>
          <a:stretch>
            <a:fillRect/>
          </a:stretch>
        </p:blipFill>
        <p:spPr bwMode="auto">
          <a:xfrm>
            <a:off x="405441" y="1371600"/>
            <a:ext cx="8065699"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113472" y="207034"/>
            <a:ext cx="4934309" cy="369332"/>
          </a:xfrm>
          <a:prstGeom prst="rect">
            <a:avLst/>
          </a:prstGeom>
          <a:noFill/>
        </p:spPr>
        <p:txBody>
          <a:bodyPr wrap="square" rtlCol="0">
            <a:spAutoFit/>
          </a:bodyPr>
          <a:lstStyle/>
          <a:p>
            <a:r>
              <a:rPr lang="en-US" sz="1800" b="1" dirty="0" smtClean="0">
                <a:solidFill>
                  <a:srgbClr val="002060"/>
                </a:solidFill>
              </a:rPr>
              <a:t>          Forecasting for next 5 years</a:t>
            </a:r>
            <a:endParaRPr lang="en-US" sz="1800" b="1" dirty="0">
              <a:solidFill>
                <a:srgbClr val="002060"/>
              </a:solidFill>
            </a:endParaRPr>
          </a:p>
        </p:txBody>
      </p:sp>
      <p:pic>
        <p:nvPicPr>
          <p:cNvPr id="18434" name="Picture 2"/>
          <p:cNvPicPr>
            <a:picLocks noChangeAspect="1" noChangeArrowheads="1"/>
          </p:cNvPicPr>
          <p:nvPr/>
        </p:nvPicPr>
        <p:blipFill>
          <a:blip r:embed="rId3"/>
          <a:srcRect/>
          <a:stretch>
            <a:fillRect/>
          </a:stretch>
        </p:blipFill>
        <p:spPr bwMode="auto">
          <a:xfrm>
            <a:off x="3450566" y="802257"/>
            <a:ext cx="2311879" cy="1716656"/>
          </a:xfrm>
          <a:prstGeom prst="rect">
            <a:avLst/>
          </a:prstGeom>
          <a:noFill/>
          <a:ln w="9525">
            <a:noFill/>
            <a:miter lim="800000"/>
            <a:headEnd/>
            <a:tailEnd/>
          </a:ln>
          <a:effectLst/>
        </p:spPr>
      </p:pic>
      <p:pic>
        <p:nvPicPr>
          <p:cNvPr id="18435" name="Picture 3"/>
          <p:cNvPicPr>
            <a:picLocks noChangeAspect="1" noChangeArrowheads="1"/>
          </p:cNvPicPr>
          <p:nvPr/>
        </p:nvPicPr>
        <p:blipFill>
          <a:blip r:embed="rId4"/>
          <a:srcRect/>
          <a:stretch>
            <a:fillRect/>
          </a:stretch>
        </p:blipFill>
        <p:spPr bwMode="auto">
          <a:xfrm>
            <a:off x="439946" y="2786331"/>
            <a:ext cx="8134710" cy="34473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218022" y="316252"/>
            <a:ext cx="2669320" cy="307777"/>
          </a:xfrm>
          <a:prstGeom prst="rect">
            <a:avLst/>
          </a:prstGeom>
        </p:spPr>
        <p:txBody>
          <a:bodyPr wrap="none">
            <a:spAutoFit/>
          </a:bodyPr>
          <a:lstStyle/>
          <a:p>
            <a:r>
              <a:rPr lang="en-US" b="1" dirty="0" smtClean="0">
                <a:solidFill>
                  <a:srgbClr val="002060"/>
                </a:solidFill>
              </a:rPr>
              <a:t>Forecasting for next 10 years</a:t>
            </a:r>
            <a:endParaRPr lang="en-US" dirty="0"/>
          </a:p>
        </p:txBody>
      </p:sp>
      <p:pic>
        <p:nvPicPr>
          <p:cNvPr id="19459" name="Picture 3"/>
          <p:cNvPicPr>
            <a:picLocks noChangeAspect="1" noChangeArrowheads="1"/>
          </p:cNvPicPr>
          <p:nvPr/>
        </p:nvPicPr>
        <p:blipFill>
          <a:blip r:embed="rId3"/>
          <a:srcRect/>
          <a:stretch>
            <a:fillRect/>
          </a:stretch>
        </p:blipFill>
        <p:spPr bwMode="auto">
          <a:xfrm>
            <a:off x="438149" y="1492370"/>
            <a:ext cx="1866900" cy="3709357"/>
          </a:xfrm>
          <a:prstGeom prst="rect">
            <a:avLst/>
          </a:prstGeom>
          <a:noFill/>
          <a:ln w="9525">
            <a:noFill/>
            <a:miter lim="800000"/>
            <a:headEnd/>
            <a:tailEnd/>
          </a:ln>
          <a:effectLst/>
        </p:spPr>
      </p:pic>
      <p:pic>
        <p:nvPicPr>
          <p:cNvPr id="19460" name="Picture 4"/>
          <p:cNvPicPr>
            <a:picLocks noChangeAspect="1" noChangeArrowheads="1"/>
          </p:cNvPicPr>
          <p:nvPr/>
        </p:nvPicPr>
        <p:blipFill>
          <a:blip r:embed="rId4"/>
          <a:srcRect/>
          <a:stretch>
            <a:fillRect/>
          </a:stretch>
        </p:blipFill>
        <p:spPr bwMode="auto">
          <a:xfrm>
            <a:off x="2622431" y="1492370"/>
            <a:ext cx="6133380" cy="36403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336430" y="1578005"/>
            <a:ext cx="1828800" cy="4072297"/>
          </a:xfrm>
          <a:prstGeom prst="rect">
            <a:avLst/>
          </a:prstGeom>
          <a:noFill/>
          <a:ln w="9525">
            <a:noFill/>
            <a:miter lim="800000"/>
            <a:headEnd/>
            <a:tailEnd/>
          </a:ln>
          <a:effectLst/>
        </p:spPr>
      </p:pic>
      <p:pic>
        <p:nvPicPr>
          <p:cNvPr id="20482" name="Picture 2"/>
          <p:cNvPicPr>
            <a:picLocks noChangeAspect="1" noChangeArrowheads="1"/>
          </p:cNvPicPr>
          <p:nvPr/>
        </p:nvPicPr>
        <p:blipFill>
          <a:blip r:embed="rId4"/>
          <a:srcRect/>
          <a:stretch>
            <a:fillRect/>
          </a:stretch>
        </p:blipFill>
        <p:spPr bwMode="auto">
          <a:xfrm>
            <a:off x="2527540" y="1552754"/>
            <a:ext cx="6288655" cy="4080296"/>
          </a:xfrm>
          <a:prstGeom prst="rect">
            <a:avLst/>
          </a:prstGeom>
          <a:noFill/>
          <a:ln w="9525">
            <a:noFill/>
            <a:miter lim="800000"/>
            <a:headEnd/>
            <a:tailEnd/>
          </a:ln>
          <a:effectLst/>
        </p:spPr>
      </p:pic>
      <p:sp>
        <p:nvSpPr>
          <p:cNvPr id="6" name="Rectangle 5"/>
          <p:cNvSpPr/>
          <p:nvPr/>
        </p:nvSpPr>
        <p:spPr>
          <a:xfrm>
            <a:off x="3116570" y="506032"/>
            <a:ext cx="2669320" cy="307777"/>
          </a:xfrm>
          <a:prstGeom prst="rect">
            <a:avLst/>
          </a:prstGeom>
        </p:spPr>
        <p:txBody>
          <a:bodyPr wrap="none">
            <a:spAutoFit/>
          </a:bodyPr>
          <a:lstStyle/>
          <a:p>
            <a:r>
              <a:rPr lang="en-US" b="1" dirty="0" smtClean="0">
                <a:solidFill>
                  <a:srgbClr val="002060"/>
                </a:solidFill>
              </a:rPr>
              <a:t>Forecasting for next 20 years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66"/>
        <p:cNvGrpSpPr/>
        <p:nvPr/>
      </p:nvGrpSpPr>
      <p:grpSpPr>
        <a:xfrm>
          <a:off x="0" y="0"/>
          <a:ext cx="0" cy="0"/>
          <a:chOff x="0" y="0"/>
          <a:chExt cx="0" cy="0"/>
        </a:xfrm>
      </p:grpSpPr>
      <p:sp>
        <p:nvSpPr>
          <p:cNvPr id="367" name="Google Shape;367;p5"/>
          <p:cNvSpPr txBox="1"/>
          <p:nvPr/>
        </p:nvSpPr>
        <p:spPr>
          <a:xfrm>
            <a:off x="2346385" y="345057"/>
            <a:ext cx="428732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solidFill>
                  <a:srgbClr val="002776"/>
                </a:solidFill>
                <a:latin typeface="Algerian" pitchFamily="82" charset="0"/>
                <a:sym typeface="Arial"/>
              </a:rPr>
              <a:t>DATASET DETAILS</a:t>
            </a:r>
            <a:endParaRPr sz="3200">
              <a:latin typeface="Algerian" pitchFamily="82" charset="0"/>
            </a:endParaRPr>
          </a:p>
        </p:txBody>
      </p:sp>
      <p:pic>
        <p:nvPicPr>
          <p:cNvPr id="369" name="Google Shape;369;p5"/>
          <p:cNvPicPr preferRelativeResize="0"/>
          <p:nvPr/>
        </p:nvPicPr>
        <p:blipFill rotWithShape="1">
          <a:blip r:embed="rId4">
            <a:alphaModFix/>
          </a:blip>
          <a:srcRect/>
          <a:stretch/>
        </p:blipFill>
        <p:spPr>
          <a:xfrm>
            <a:off x="7771754" y="100245"/>
            <a:ext cx="1187051" cy="411359"/>
          </a:xfrm>
          <a:prstGeom prst="rect">
            <a:avLst/>
          </a:prstGeom>
          <a:noFill/>
          <a:ln>
            <a:noFill/>
          </a:ln>
        </p:spPr>
      </p:pic>
      <p:pic>
        <p:nvPicPr>
          <p:cNvPr id="1027" name="Picture 3"/>
          <p:cNvPicPr>
            <a:picLocks noChangeAspect="1" noChangeArrowheads="1"/>
          </p:cNvPicPr>
          <p:nvPr/>
        </p:nvPicPr>
        <p:blipFill>
          <a:blip r:embed="rId5"/>
          <a:srcRect/>
          <a:stretch>
            <a:fillRect/>
          </a:stretch>
        </p:blipFill>
        <p:spPr bwMode="auto">
          <a:xfrm>
            <a:off x="5374256" y="1040917"/>
            <a:ext cx="3217651" cy="4721527"/>
          </a:xfrm>
          <a:prstGeom prst="rect">
            <a:avLst/>
          </a:prstGeom>
          <a:noFill/>
          <a:ln w="9525">
            <a:noFill/>
            <a:miter lim="800000"/>
            <a:headEnd/>
            <a:tailEnd/>
          </a:ln>
          <a:effectLst/>
        </p:spPr>
      </p:pic>
      <p:sp>
        <p:nvSpPr>
          <p:cNvPr id="10" name="TextBox 9"/>
          <p:cNvSpPr txBox="1"/>
          <p:nvPr/>
        </p:nvSpPr>
        <p:spPr>
          <a:xfrm>
            <a:off x="439948" y="887135"/>
            <a:ext cx="4589254" cy="6278642"/>
          </a:xfrm>
          <a:prstGeom prst="rect">
            <a:avLst/>
          </a:prstGeom>
          <a:noFill/>
        </p:spPr>
        <p:txBody>
          <a:bodyPr wrap="square" rtlCol="0">
            <a:spAutoFit/>
          </a:bodyPr>
          <a:lstStyle/>
          <a:p>
            <a:pPr>
              <a:buClr>
                <a:srgbClr val="002060"/>
              </a:buClr>
              <a:buFont typeface="Wingdings" pitchFamily="2" charset="2"/>
              <a:buChar char="v"/>
            </a:pPr>
            <a:r>
              <a:rPr lang="en-US" sz="2000" b="1" dirty="0" smtClean="0">
                <a:solidFill>
                  <a:srgbClr val="002060"/>
                </a:solidFill>
              </a:rPr>
              <a:t> ROWS- 215</a:t>
            </a:r>
          </a:p>
          <a:p>
            <a:pPr>
              <a:buClr>
                <a:srgbClr val="002060"/>
              </a:buClr>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COLUMNS- 2</a:t>
            </a:r>
          </a:p>
          <a:p>
            <a:pPr>
              <a:buClr>
                <a:srgbClr val="002060"/>
              </a:buClr>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NO NULL VALUES</a:t>
            </a:r>
          </a:p>
          <a:p>
            <a:pPr>
              <a:buClr>
                <a:srgbClr val="002060"/>
              </a:buClr>
              <a:buFont typeface="Wingdings" pitchFamily="2" charset="2"/>
              <a:buChar char="v"/>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NO MISSING VALUES</a:t>
            </a:r>
          </a:p>
          <a:p>
            <a:pPr>
              <a:buClr>
                <a:srgbClr val="002060"/>
              </a:buClr>
              <a:buFont typeface="Wingdings" pitchFamily="2" charset="2"/>
              <a:buChar char="v"/>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NO DUPLICATE VALUES</a:t>
            </a:r>
          </a:p>
          <a:p>
            <a:pPr>
              <a:buClr>
                <a:srgbClr val="002060"/>
              </a:buClr>
              <a:buFont typeface="Wingdings" pitchFamily="2" charset="2"/>
              <a:buChar char="v"/>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NO OUTLIER </a:t>
            </a:r>
          </a:p>
          <a:p>
            <a:pPr>
              <a:buClr>
                <a:srgbClr val="002060"/>
              </a:buClr>
              <a:buFont typeface="Wingdings" pitchFamily="2" charset="2"/>
              <a:buChar char="v"/>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DATA IS RIGHT SKEWED</a:t>
            </a:r>
          </a:p>
          <a:p>
            <a:pPr>
              <a:buClr>
                <a:srgbClr val="002060"/>
              </a:buClr>
              <a:buFont typeface="Wingdings" pitchFamily="2" charset="2"/>
              <a:buChar char="v"/>
            </a:pPr>
            <a:endParaRPr lang="en-US" sz="2000" b="1" dirty="0" smtClean="0">
              <a:solidFill>
                <a:srgbClr val="002060"/>
              </a:solidFill>
            </a:endParaRPr>
          </a:p>
          <a:p>
            <a:pPr>
              <a:buClr>
                <a:srgbClr val="002060"/>
              </a:buClr>
              <a:buFont typeface="Wingdings" pitchFamily="2" charset="2"/>
              <a:buChar char="v"/>
            </a:pPr>
            <a:r>
              <a:rPr lang="en-US" sz="2000" b="1" dirty="0" smtClean="0">
                <a:solidFill>
                  <a:srgbClr val="002060"/>
                </a:solidFill>
              </a:rPr>
              <a:t> COLUMNS ‘Year' AND 'CO2'   HAVE A VERY GOOD CORRELATION</a:t>
            </a:r>
            <a:r>
              <a:rPr lang="en-US" sz="2000" b="1" dirty="0" smtClean="0">
                <a:solidFill>
                  <a:schemeClr val="accent5"/>
                </a:solidFill>
              </a:rPr>
              <a:t>.</a:t>
            </a:r>
          </a:p>
          <a:p>
            <a:pPr>
              <a:buClr>
                <a:srgbClr val="002060"/>
              </a:buClr>
            </a:pPr>
            <a:endParaRPr lang="en-US" sz="2400" b="1" dirty="0" smtClean="0">
              <a:solidFill>
                <a:schemeClr val="accent5"/>
              </a:solidFill>
            </a:endParaRPr>
          </a:p>
          <a:p>
            <a:pPr>
              <a:buClr>
                <a:srgbClr val="002060"/>
              </a:buClr>
            </a:pPr>
            <a:endParaRPr lang="en-US" sz="2400" b="1" dirty="0" smtClean="0">
              <a:solidFill>
                <a:schemeClr val="accent5"/>
              </a:solidFill>
            </a:endParaRPr>
          </a:p>
          <a:p>
            <a:pPr>
              <a:buClr>
                <a:schemeClr val="accent5"/>
              </a:buClr>
              <a:buFont typeface="Wingdings" pitchFamily="2" charset="2"/>
              <a:buChar char="v"/>
            </a:pPr>
            <a:endParaRPr lang="en-US" dirty="0">
              <a:solidFill>
                <a:schemeClr val="accent5"/>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225616" y="2760453"/>
            <a:ext cx="4589253" cy="584775"/>
          </a:xfrm>
          <a:prstGeom prst="rect">
            <a:avLst/>
          </a:prstGeom>
          <a:noFill/>
        </p:spPr>
        <p:txBody>
          <a:bodyPr wrap="square" rtlCol="0">
            <a:spAutoFit/>
          </a:bodyPr>
          <a:lstStyle/>
          <a:p>
            <a:pPr algn="ctr"/>
            <a:r>
              <a:rPr lang="en-US" sz="3200" b="1" dirty="0" smtClean="0">
                <a:solidFill>
                  <a:srgbClr val="002060"/>
                </a:solidFill>
              </a:rPr>
              <a:t>DEPLOYMENT</a:t>
            </a:r>
            <a:endParaRPr lang="en-US" sz="3200" b="1" dirty="0">
              <a:solidFill>
                <a:srgbClr val="00206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744593" y="1247905"/>
            <a:ext cx="3985386" cy="307777"/>
          </a:xfrm>
          <a:prstGeom prst="rect">
            <a:avLst/>
          </a:prstGeom>
        </p:spPr>
        <p:txBody>
          <a:bodyPr wrap="none">
            <a:spAutoFit/>
          </a:bodyPr>
          <a:lstStyle/>
          <a:p>
            <a:r>
              <a:rPr lang="en-US" b="1" dirty="0" smtClean="0">
                <a:solidFill>
                  <a:srgbClr val="002060"/>
                </a:solidFill>
                <a:latin typeface="Times New Roman" panose="02020603050405020304" pitchFamily="18" charset="0"/>
                <a:cs typeface="Times New Roman" panose="02020603050405020304" pitchFamily="18" charset="0"/>
              </a:rPr>
              <a:t>We have deployed the final model using </a:t>
            </a:r>
            <a:r>
              <a:rPr lang="en-US" b="1" dirty="0" err="1" smtClean="0">
                <a:solidFill>
                  <a:srgbClr val="002060"/>
                </a:solidFill>
                <a:latin typeface="Times New Roman" panose="02020603050405020304" pitchFamily="18" charset="0"/>
                <a:cs typeface="Times New Roman" panose="02020603050405020304" pitchFamily="18" charset="0"/>
              </a:rPr>
              <a:t>Streamlit</a:t>
            </a:r>
            <a:endParaRPr lang="en-US" b="1" dirty="0">
              <a:solidFill>
                <a:srgbClr val="002060"/>
              </a:solidFill>
            </a:endParaRPr>
          </a:p>
        </p:txBody>
      </p:sp>
      <p:sp>
        <p:nvSpPr>
          <p:cNvPr id="5" name="Rectangle 4"/>
          <p:cNvSpPr/>
          <p:nvPr/>
        </p:nvSpPr>
        <p:spPr>
          <a:xfrm>
            <a:off x="3743955" y="488780"/>
            <a:ext cx="1431802" cy="307777"/>
          </a:xfrm>
          <a:prstGeom prst="rect">
            <a:avLst/>
          </a:prstGeom>
        </p:spPr>
        <p:txBody>
          <a:bodyPr wrap="none">
            <a:spAutoFit/>
          </a:bodyPr>
          <a:lstStyle/>
          <a:p>
            <a:pPr algn="ctr"/>
            <a:r>
              <a:rPr lang="en-US" b="1" dirty="0" smtClean="0">
                <a:solidFill>
                  <a:srgbClr val="002060"/>
                </a:solidFill>
              </a:rPr>
              <a:t>DEPLOYMENT</a:t>
            </a:r>
            <a:endParaRPr lang="en-US" b="1" dirty="0">
              <a:solidFill>
                <a:srgbClr val="002060"/>
              </a:solidFill>
            </a:endParaRPr>
          </a:p>
        </p:txBody>
      </p:sp>
      <p:sp>
        <p:nvSpPr>
          <p:cNvPr id="6" name="Rectangle 5"/>
          <p:cNvSpPr/>
          <p:nvPr/>
        </p:nvSpPr>
        <p:spPr>
          <a:xfrm>
            <a:off x="890410" y="1756863"/>
            <a:ext cx="6186309" cy="3970318"/>
          </a:xfrm>
          <a:prstGeom prst="rect">
            <a:avLst/>
          </a:prstGeom>
        </p:spPr>
        <p:txBody>
          <a:bodyPr wrap="none">
            <a:spAutoFit/>
          </a:bodyPr>
          <a:lstStyle/>
          <a:p>
            <a:r>
              <a:rPr lang="en-US" b="1" dirty="0" smtClean="0">
                <a:solidFill>
                  <a:srgbClr val="002060"/>
                </a:solidFill>
                <a:latin typeface="Times New Roman" panose="02020603050405020304" pitchFamily="18" charset="0"/>
                <a:cs typeface="Times New Roman" panose="02020603050405020304" pitchFamily="18" charset="0"/>
              </a:rPr>
              <a:t>Steps to run python application:</a:t>
            </a:r>
          </a:p>
          <a:p>
            <a:endParaRPr lang="en-US" b="1"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600" dirty="0" smtClean="0">
                <a:solidFill>
                  <a:srgbClr val="002060"/>
                </a:solidFill>
                <a:latin typeface="Times New Roman" panose="02020603050405020304" pitchFamily="18" charset="0"/>
                <a:cs typeface="Times New Roman" panose="02020603050405020304" pitchFamily="18" charset="0"/>
              </a:rPr>
              <a:t>Open Anaconda Prompt</a:t>
            </a:r>
          </a:p>
          <a:p>
            <a:pPr>
              <a:buFont typeface="Wingdings" pitchFamily="2" charset="2"/>
              <a:buChar char="v"/>
            </a:pPr>
            <a:endParaRPr lang="en-US" sz="1600" b="1"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600" dirty="0" smtClean="0">
                <a:solidFill>
                  <a:srgbClr val="002060"/>
                </a:solidFill>
                <a:latin typeface="Times New Roman" panose="02020603050405020304" pitchFamily="18" charset="0"/>
                <a:cs typeface="Times New Roman" panose="02020603050405020304" pitchFamily="18" charset="0"/>
              </a:rPr>
              <a:t>Then run command :  </a:t>
            </a:r>
            <a:r>
              <a:rPr lang="en-US" sz="1600" b="1" u="sng" dirty="0" err="1" smtClean="0">
                <a:solidFill>
                  <a:srgbClr val="002060"/>
                </a:solidFill>
                <a:latin typeface="Times New Roman" panose="02020603050405020304" pitchFamily="18" charset="0"/>
                <a:cs typeface="Times New Roman" panose="02020603050405020304" pitchFamily="18" charset="0"/>
              </a:rPr>
              <a:t>streamlit</a:t>
            </a:r>
            <a:r>
              <a:rPr lang="en-US" sz="1600" b="1" u="sng" dirty="0" smtClean="0">
                <a:solidFill>
                  <a:srgbClr val="002060"/>
                </a:solidFill>
                <a:latin typeface="Times New Roman" panose="02020603050405020304" pitchFamily="18" charset="0"/>
                <a:cs typeface="Times New Roman" panose="02020603050405020304" pitchFamily="18" charset="0"/>
              </a:rPr>
              <a:t> run </a:t>
            </a:r>
            <a:r>
              <a:rPr lang="en-US" sz="1600" b="1" u="sng" dirty="0" smtClean="0">
                <a:solidFill>
                  <a:srgbClr val="002060"/>
                </a:solidFill>
                <a:latin typeface="Times New Roman" panose="02020603050405020304" pitchFamily="18" charset="0"/>
                <a:cs typeface="Times New Roman" panose="02020603050405020304" pitchFamily="18" charset="0"/>
              </a:rPr>
              <a:t>Forecast.py</a:t>
            </a:r>
            <a:endParaRPr lang="en-US" sz="1600" b="1" u="sng"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endParaRPr lang="en-US" sz="1600" b="1" u="sng"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600" dirty="0" smtClean="0">
                <a:solidFill>
                  <a:srgbClr val="002060"/>
                </a:solidFill>
                <a:latin typeface="Times New Roman" panose="02020603050405020304" pitchFamily="18" charset="0"/>
                <a:cs typeface="Times New Roman" panose="02020603050405020304" pitchFamily="18" charset="0"/>
              </a:rPr>
              <a:t>After opening of browser choose number of years you want to forecast</a:t>
            </a:r>
          </a:p>
          <a:p>
            <a:pPr>
              <a:buFont typeface="Wingdings" pitchFamily="2" charset="2"/>
              <a:buChar char="v"/>
            </a:pPr>
            <a:endParaRPr lang="en-US" sz="1600" dirty="0" smtClean="0">
              <a:latin typeface="Times New Roman" panose="02020603050405020304" pitchFamily="18" charset="0"/>
              <a:cs typeface="Times New Roman" panose="02020603050405020304" pitchFamily="18" charset="0"/>
            </a:endParaRPr>
          </a:p>
          <a:p>
            <a:pPr>
              <a:buFont typeface="Wingdings" pitchFamily="2" charset="2"/>
              <a:buChar char="v"/>
            </a:pPr>
            <a:r>
              <a:rPr lang="en-US" sz="1600" dirty="0" smtClean="0">
                <a:solidFill>
                  <a:srgbClr val="002060"/>
                </a:solidFill>
                <a:latin typeface="Times New Roman" panose="02020603050405020304" pitchFamily="18" charset="0"/>
                <a:cs typeface="Times New Roman" panose="02020603050405020304" pitchFamily="18" charset="0"/>
              </a:rPr>
              <a:t>Forecasted results and graph will be displayed</a:t>
            </a:r>
          </a:p>
          <a:p>
            <a:endParaRPr lang="en-US" dirty="0" smtClean="0">
              <a:latin typeface="Times New Roman" panose="02020603050405020304" pitchFamily="18" charset="0"/>
              <a:cs typeface="Times New Roman" panose="02020603050405020304" pitchFamily="18" charset="0"/>
            </a:endParaRPr>
          </a:p>
          <a:p>
            <a:pPr>
              <a:buFont typeface="Wingdings" pitchFamily="2" charset="2"/>
              <a:buChar char="v"/>
            </a:pPr>
            <a:endParaRPr lang="en-US" dirty="0" smtClean="0">
              <a:latin typeface="Times New Roman" panose="02020603050405020304" pitchFamily="18" charset="0"/>
              <a:cs typeface="Times New Roman" panose="02020603050405020304" pitchFamily="18" charset="0"/>
            </a:endParaRPr>
          </a:p>
          <a:p>
            <a:endParaRPr lang="en-US" b="1" u="sng" dirty="0" smtClean="0">
              <a:solidFill>
                <a:srgbClr val="002060"/>
              </a:solidFill>
              <a:latin typeface="Times New Roman" panose="02020603050405020304" pitchFamily="18" charset="0"/>
              <a:cs typeface="Times New Roman" panose="02020603050405020304" pitchFamily="18" charset="0"/>
            </a:endParaRPr>
          </a:p>
          <a:p>
            <a:endParaRPr lang="en-US" b="1" u="sng" dirty="0" smtClean="0">
              <a:solidFill>
                <a:srgbClr val="002060"/>
              </a:solidFill>
              <a:latin typeface="Times New Roman" panose="02020603050405020304" pitchFamily="18" charset="0"/>
              <a:cs typeface="Times New Roman" panose="02020603050405020304" pitchFamily="18" charset="0"/>
            </a:endParaRPr>
          </a:p>
          <a:p>
            <a:endParaRPr lang="en-US" b="1" u="sng" dirty="0" smtClean="0">
              <a:solidFill>
                <a:srgbClr val="002060"/>
              </a:solidFill>
              <a:latin typeface="Times New Roman" panose="02020603050405020304" pitchFamily="18" charset="0"/>
              <a:cs typeface="Times New Roman" panose="02020603050405020304" pitchFamily="18" charset="0"/>
            </a:endParaRPr>
          </a:p>
          <a:p>
            <a:endParaRPr lang="en-US" b="1" u="sng"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endParaRPr lang="en-US" b="1" dirty="0" smtClean="0">
              <a:solidFill>
                <a:srgbClr val="002060"/>
              </a:solidFill>
            </a:endParaRPr>
          </a:p>
          <a:p>
            <a:pPr>
              <a:buFont typeface="Wingdings" pitchFamily="2" charset="2"/>
              <a:buChar char="v"/>
            </a:pPr>
            <a:endParaRPr lang="en-US" b="1" dirty="0">
              <a:solidFill>
                <a:srgbClr val="00206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TextBox 6"/>
          <p:cNvSpPr txBox="1"/>
          <p:nvPr/>
        </p:nvSpPr>
        <p:spPr>
          <a:xfrm>
            <a:off x="1699403" y="232913"/>
            <a:ext cx="5934974" cy="307777"/>
          </a:xfrm>
          <a:prstGeom prst="rect">
            <a:avLst/>
          </a:prstGeom>
          <a:noFill/>
        </p:spPr>
        <p:txBody>
          <a:bodyPr wrap="square" rtlCol="0">
            <a:spAutoFit/>
          </a:bodyPr>
          <a:lstStyle/>
          <a:p>
            <a:pPr algn="ctr"/>
            <a:r>
              <a:rPr lang="en-US" b="1" dirty="0" smtClean="0">
                <a:solidFill>
                  <a:srgbClr val="002060"/>
                </a:solidFill>
              </a:rPr>
              <a:t> Page </a:t>
            </a:r>
            <a:r>
              <a:rPr lang="en-US" b="1" dirty="0" smtClean="0">
                <a:solidFill>
                  <a:srgbClr val="002060"/>
                </a:solidFill>
              </a:rPr>
              <a:t>after selecting </a:t>
            </a:r>
            <a:r>
              <a:rPr lang="en-US" b="1" u="sng" dirty="0" smtClean="0">
                <a:solidFill>
                  <a:srgbClr val="002060"/>
                </a:solidFill>
              </a:rPr>
              <a:t>About Data </a:t>
            </a:r>
            <a:r>
              <a:rPr lang="en-US" b="1" dirty="0" smtClean="0">
                <a:solidFill>
                  <a:srgbClr val="002060"/>
                </a:solidFill>
              </a:rPr>
              <a:t>option(Given Data and Scatter Plot)</a:t>
            </a:r>
            <a:endParaRPr lang="en-US" b="1" dirty="0">
              <a:solidFill>
                <a:srgbClr val="002060"/>
              </a:solidFill>
            </a:endParaRPr>
          </a:p>
        </p:txBody>
      </p:sp>
      <p:pic>
        <p:nvPicPr>
          <p:cNvPr id="1027" name="Picture 3"/>
          <p:cNvPicPr>
            <a:picLocks noChangeAspect="1" noChangeArrowheads="1"/>
          </p:cNvPicPr>
          <p:nvPr/>
        </p:nvPicPr>
        <p:blipFill>
          <a:blip r:embed="rId3"/>
          <a:srcRect/>
          <a:stretch>
            <a:fillRect/>
          </a:stretch>
        </p:blipFill>
        <p:spPr bwMode="auto">
          <a:xfrm>
            <a:off x="1009650" y="862642"/>
            <a:ext cx="7271708" cy="53224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240827" y="221362"/>
            <a:ext cx="5221301" cy="307777"/>
          </a:xfrm>
          <a:prstGeom prst="rect">
            <a:avLst/>
          </a:prstGeom>
        </p:spPr>
        <p:txBody>
          <a:bodyPr wrap="none">
            <a:spAutoFit/>
          </a:bodyPr>
          <a:lstStyle/>
          <a:p>
            <a:pPr algn="ctr"/>
            <a:r>
              <a:rPr lang="en-US" b="1" u="sng" dirty="0" smtClean="0">
                <a:solidFill>
                  <a:srgbClr val="002060"/>
                </a:solidFill>
              </a:rPr>
              <a:t>About Data </a:t>
            </a:r>
            <a:r>
              <a:rPr lang="en-US" b="1" u="sng" dirty="0" smtClean="0">
                <a:solidFill>
                  <a:srgbClr val="002060"/>
                </a:solidFill>
              </a:rPr>
              <a:t>Page</a:t>
            </a:r>
            <a:r>
              <a:rPr lang="en-US" b="1" dirty="0" smtClean="0">
                <a:solidFill>
                  <a:srgbClr val="002060"/>
                </a:solidFill>
              </a:rPr>
              <a:t>:(Area Plot and Line Plot of the given data)</a:t>
            </a:r>
            <a:endParaRPr lang="en-US" b="1" dirty="0">
              <a:solidFill>
                <a:srgbClr val="002060"/>
              </a:solidFill>
            </a:endParaRPr>
          </a:p>
        </p:txBody>
      </p:sp>
      <p:pic>
        <p:nvPicPr>
          <p:cNvPr id="2" name="Picture 2"/>
          <p:cNvPicPr>
            <a:picLocks noChangeAspect="1" noChangeArrowheads="1"/>
          </p:cNvPicPr>
          <p:nvPr/>
        </p:nvPicPr>
        <p:blipFill>
          <a:blip r:embed="rId3"/>
          <a:srcRect/>
          <a:stretch>
            <a:fillRect/>
          </a:stretch>
        </p:blipFill>
        <p:spPr bwMode="auto">
          <a:xfrm>
            <a:off x="1112808" y="897146"/>
            <a:ext cx="6935638" cy="55899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404729" y="307625"/>
            <a:ext cx="5320688" cy="307777"/>
          </a:xfrm>
          <a:prstGeom prst="rect">
            <a:avLst/>
          </a:prstGeom>
        </p:spPr>
        <p:txBody>
          <a:bodyPr wrap="none">
            <a:spAutoFit/>
          </a:bodyPr>
          <a:lstStyle/>
          <a:p>
            <a:pPr algn="ctr"/>
            <a:r>
              <a:rPr lang="en-US" b="1" u="sng" dirty="0" smtClean="0">
                <a:solidFill>
                  <a:srgbClr val="002060"/>
                </a:solidFill>
              </a:rPr>
              <a:t>About Data</a:t>
            </a:r>
            <a:r>
              <a:rPr lang="en-US" b="1" u="sng" dirty="0" smtClean="0">
                <a:solidFill>
                  <a:srgbClr val="002060"/>
                </a:solidFill>
              </a:rPr>
              <a:t> </a:t>
            </a:r>
            <a:r>
              <a:rPr lang="en-US" b="1" dirty="0" smtClean="0">
                <a:solidFill>
                  <a:srgbClr val="002060"/>
                </a:solidFill>
              </a:rPr>
              <a:t>Page:(Line Plot and Histogram of the given data)</a:t>
            </a:r>
            <a:endParaRPr lang="en-US" b="1" dirty="0">
              <a:solidFill>
                <a:srgbClr val="002060"/>
              </a:solidFill>
            </a:endParaRPr>
          </a:p>
        </p:txBody>
      </p:sp>
      <p:pic>
        <p:nvPicPr>
          <p:cNvPr id="2" name="Picture 2"/>
          <p:cNvPicPr>
            <a:picLocks noChangeAspect="1" noChangeArrowheads="1"/>
          </p:cNvPicPr>
          <p:nvPr/>
        </p:nvPicPr>
        <p:blipFill>
          <a:blip r:embed="rId3"/>
          <a:srcRect/>
          <a:stretch>
            <a:fillRect/>
          </a:stretch>
        </p:blipFill>
        <p:spPr bwMode="auto">
          <a:xfrm>
            <a:off x="1026543" y="914400"/>
            <a:ext cx="7435970" cy="55381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1145273" y="212734"/>
            <a:ext cx="6604693" cy="307777"/>
          </a:xfrm>
          <a:prstGeom prst="rect">
            <a:avLst/>
          </a:prstGeom>
        </p:spPr>
        <p:txBody>
          <a:bodyPr wrap="none">
            <a:spAutoFit/>
          </a:bodyPr>
          <a:lstStyle/>
          <a:p>
            <a:pPr algn="ctr"/>
            <a:r>
              <a:rPr lang="en-US" b="1" dirty="0" smtClean="0">
                <a:solidFill>
                  <a:srgbClr val="002060"/>
                </a:solidFill>
              </a:rPr>
              <a:t> </a:t>
            </a:r>
            <a:r>
              <a:rPr lang="en-US" b="1" dirty="0" smtClean="0">
                <a:solidFill>
                  <a:srgbClr val="002060"/>
                </a:solidFill>
              </a:rPr>
              <a:t>Page After selecting </a:t>
            </a:r>
            <a:r>
              <a:rPr lang="en-US" b="1" u="sng" dirty="0" smtClean="0">
                <a:solidFill>
                  <a:srgbClr val="002060"/>
                </a:solidFill>
              </a:rPr>
              <a:t>Prediction </a:t>
            </a:r>
            <a:r>
              <a:rPr lang="en-US" b="1" dirty="0" smtClean="0">
                <a:solidFill>
                  <a:srgbClr val="002060"/>
                </a:solidFill>
              </a:rPr>
              <a:t>option(Predicted CO2 Values of given data)</a:t>
            </a:r>
            <a:endParaRPr lang="en-US" b="1" dirty="0">
              <a:solidFill>
                <a:srgbClr val="002060"/>
              </a:solidFill>
            </a:endParaRPr>
          </a:p>
        </p:txBody>
      </p:sp>
      <p:pic>
        <p:nvPicPr>
          <p:cNvPr id="4098" name="Picture 2"/>
          <p:cNvPicPr>
            <a:picLocks noChangeAspect="1" noChangeArrowheads="1"/>
          </p:cNvPicPr>
          <p:nvPr/>
        </p:nvPicPr>
        <p:blipFill>
          <a:blip r:embed="rId3"/>
          <a:srcRect/>
          <a:stretch>
            <a:fillRect/>
          </a:stretch>
        </p:blipFill>
        <p:spPr bwMode="auto">
          <a:xfrm>
            <a:off x="1414731" y="759125"/>
            <a:ext cx="6409427" cy="57969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429279" y="264493"/>
            <a:ext cx="8202888" cy="307777"/>
          </a:xfrm>
          <a:prstGeom prst="rect">
            <a:avLst/>
          </a:prstGeom>
        </p:spPr>
        <p:txBody>
          <a:bodyPr wrap="none">
            <a:spAutoFit/>
          </a:bodyPr>
          <a:lstStyle/>
          <a:p>
            <a:pPr algn="ctr"/>
            <a:r>
              <a:rPr lang="en-US" b="1" dirty="0" smtClean="0">
                <a:solidFill>
                  <a:srgbClr val="002060"/>
                </a:solidFill>
              </a:rPr>
              <a:t>Page </a:t>
            </a:r>
            <a:r>
              <a:rPr lang="en-US" b="1" dirty="0" smtClean="0">
                <a:solidFill>
                  <a:srgbClr val="002060"/>
                </a:solidFill>
              </a:rPr>
              <a:t>after selecting </a:t>
            </a:r>
            <a:r>
              <a:rPr lang="en-US" b="1" u="sng" dirty="0" smtClean="0">
                <a:solidFill>
                  <a:srgbClr val="002060"/>
                </a:solidFill>
              </a:rPr>
              <a:t>Forecast</a:t>
            </a:r>
            <a:r>
              <a:rPr lang="en-US" b="1" dirty="0" smtClean="0">
                <a:solidFill>
                  <a:srgbClr val="002060"/>
                </a:solidFill>
              </a:rPr>
              <a:t> option (forecasting </a:t>
            </a:r>
            <a:r>
              <a:rPr lang="en-US" b="1" dirty="0" smtClean="0">
                <a:solidFill>
                  <a:srgbClr val="002060"/>
                </a:solidFill>
              </a:rPr>
              <a:t>CO2 emission for </a:t>
            </a:r>
            <a:r>
              <a:rPr lang="en-US" b="1" dirty="0" smtClean="0">
                <a:solidFill>
                  <a:srgbClr val="002060"/>
                </a:solidFill>
              </a:rPr>
              <a:t>next 20 </a:t>
            </a:r>
            <a:r>
              <a:rPr lang="en-US" b="1" dirty="0" smtClean="0">
                <a:solidFill>
                  <a:srgbClr val="002060"/>
                </a:solidFill>
              </a:rPr>
              <a:t>years with line plot)</a:t>
            </a:r>
            <a:endParaRPr lang="en-US" b="1" dirty="0">
              <a:solidFill>
                <a:srgbClr val="002060"/>
              </a:solidFill>
            </a:endParaRPr>
          </a:p>
        </p:txBody>
      </p:sp>
      <p:pic>
        <p:nvPicPr>
          <p:cNvPr id="5123" name="Picture 3"/>
          <p:cNvPicPr>
            <a:picLocks noChangeAspect="1" noChangeArrowheads="1"/>
          </p:cNvPicPr>
          <p:nvPr/>
        </p:nvPicPr>
        <p:blipFill>
          <a:blip r:embed="rId3"/>
          <a:srcRect/>
          <a:stretch>
            <a:fillRect/>
          </a:stretch>
        </p:blipFill>
        <p:spPr bwMode="auto">
          <a:xfrm>
            <a:off x="1086928" y="828135"/>
            <a:ext cx="7263442" cy="55726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Rectangle 5"/>
          <p:cNvSpPr/>
          <p:nvPr/>
        </p:nvSpPr>
        <p:spPr>
          <a:xfrm>
            <a:off x="1017917" y="217156"/>
            <a:ext cx="7185804" cy="307777"/>
          </a:xfrm>
          <a:prstGeom prst="rect">
            <a:avLst/>
          </a:prstGeom>
        </p:spPr>
        <p:txBody>
          <a:bodyPr wrap="square">
            <a:spAutoFit/>
          </a:bodyPr>
          <a:lstStyle/>
          <a:p>
            <a:pPr algn="ctr"/>
            <a:r>
              <a:rPr lang="en-US" b="1" dirty="0" smtClean="0">
                <a:solidFill>
                  <a:srgbClr val="002060"/>
                </a:solidFill>
              </a:rPr>
              <a:t>Page </a:t>
            </a:r>
            <a:r>
              <a:rPr lang="en-US" b="1" dirty="0" smtClean="0">
                <a:solidFill>
                  <a:srgbClr val="002060"/>
                </a:solidFill>
              </a:rPr>
              <a:t>after selecting </a:t>
            </a:r>
            <a:r>
              <a:rPr lang="en-US" b="1" u="sng" dirty="0" smtClean="0">
                <a:solidFill>
                  <a:srgbClr val="002060"/>
                </a:solidFill>
              </a:rPr>
              <a:t>Forecast</a:t>
            </a:r>
            <a:r>
              <a:rPr lang="en-US" b="1" dirty="0" smtClean="0">
                <a:solidFill>
                  <a:srgbClr val="002060"/>
                </a:solidFill>
              </a:rPr>
              <a:t> option </a:t>
            </a:r>
            <a:r>
              <a:rPr lang="en-US" b="1" dirty="0" smtClean="0">
                <a:solidFill>
                  <a:srgbClr val="002060"/>
                </a:solidFill>
              </a:rPr>
              <a:t>(Area Plot and Histogram of forecasted data)</a:t>
            </a:r>
            <a:endParaRPr lang="en-US" b="1" dirty="0">
              <a:solidFill>
                <a:srgbClr val="002060"/>
              </a:solidFill>
            </a:endParaRPr>
          </a:p>
        </p:txBody>
      </p:sp>
      <p:pic>
        <p:nvPicPr>
          <p:cNvPr id="6146" name="Picture 2"/>
          <p:cNvPicPr>
            <a:picLocks noChangeAspect="1" noChangeArrowheads="1"/>
          </p:cNvPicPr>
          <p:nvPr/>
        </p:nvPicPr>
        <p:blipFill>
          <a:blip r:embed="rId3"/>
          <a:srcRect/>
          <a:stretch>
            <a:fillRect/>
          </a:stretch>
        </p:blipFill>
        <p:spPr bwMode="auto">
          <a:xfrm>
            <a:off x="1276709" y="810883"/>
            <a:ext cx="6883880" cy="57451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1682151" y="370936"/>
            <a:ext cx="5512279" cy="400110"/>
          </a:xfrm>
          <a:prstGeom prst="rect">
            <a:avLst/>
          </a:prstGeom>
          <a:noFill/>
        </p:spPr>
        <p:txBody>
          <a:bodyPr wrap="square" rtlCol="0">
            <a:spAutoFit/>
          </a:bodyPr>
          <a:lstStyle/>
          <a:p>
            <a:r>
              <a:rPr lang="en-US" sz="2000" b="1" dirty="0" smtClean="0">
                <a:solidFill>
                  <a:srgbClr val="002060"/>
                </a:solidFill>
                <a:latin typeface="Times New Roman" pitchFamily="18" charset="0"/>
                <a:cs typeface="Times New Roman" pitchFamily="18" charset="0"/>
              </a:rPr>
              <a:t>DEPLOYMENT WITH  STREAMLIT  CLOUD</a:t>
            </a:r>
            <a:endParaRPr lang="en-US" sz="2000" b="1" dirty="0">
              <a:solidFill>
                <a:srgbClr val="002060"/>
              </a:solidFill>
              <a:latin typeface="Times New Roman" pitchFamily="18" charset="0"/>
              <a:cs typeface="Times New Roman" pitchFamily="18" charset="0"/>
            </a:endParaRPr>
          </a:p>
        </p:txBody>
      </p:sp>
      <p:sp>
        <p:nvSpPr>
          <p:cNvPr id="7" name="Rectangle 6"/>
          <p:cNvSpPr/>
          <p:nvPr/>
        </p:nvSpPr>
        <p:spPr>
          <a:xfrm>
            <a:off x="500332" y="1089292"/>
            <a:ext cx="7944929" cy="4770537"/>
          </a:xfrm>
          <a:prstGeom prst="rect">
            <a:avLst/>
          </a:prstGeom>
        </p:spPr>
        <p:txBody>
          <a:bodyPr wrap="square">
            <a:spAutoFit/>
          </a:bodyPr>
          <a:lstStyle/>
          <a:p>
            <a:r>
              <a:rPr lang="en-US" b="1" dirty="0" smtClean="0">
                <a:solidFill>
                  <a:srgbClr val="002060"/>
                </a:solidFill>
                <a:latin typeface="Times New Roman" panose="02020603050405020304" pitchFamily="18" charset="0"/>
                <a:cs typeface="Times New Roman" panose="02020603050405020304" pitchFamily="18" charset="0"/>
              </a:rPr>
              <a:t>Steps to run </a:t>
            </a:r>
            <a:r>
              <a:rPr lang="en-US" b="1" dirty="0" smtClean="0">
                <a:solidFill>
                  <a:srgbClr val="002060"/>
                </a:solidFill>
                <a:latin typeface="Times New Roman" panose="02020603050405020304" pitchFamily="18" charset="0"/>
                <a:cs typeface="Times New Roman" panose="02020603050405020304" pitchFamily="18" charset="0"/>
              </a:rPr>
              <a:t>the </a:t>
            </a:r>
            <a:r>
              <a:rPr lang="en-US" b="1" dirty="0" smtClean="0">
                <a:solidFill>
                  <a:srgbClr val="002060"/>
                </a:solidFill>
                <a:latin typeface="Times New Roman" panose="02020603050405020304" pitchFamily="18" charset="0"/>
                <a:cs typeface="Times New Roman" panose="02020603050405020304" pitchFamily="18" charset="0"/>
              </a:rPr>
              <a:t>application</a:t>
            </a:r>
            <a:r>
              <a:rPr lang="en-US" b="1" dirty="0" smtClean="0">
                <a:solidFill>
                  <a:srgbClr val="002060"/>
                </a:solidFill>
                <a:latin typeface="Times New Roman" panose="02020603050405020304" pitchFamily="18" charset="0"/>
                <a:cs typeface="Times New Roman" panose="02020603050405020304" pitchFamily="18" charset="0"/>
              </a:rPr>
              <a:t>:</a:t>
            </a:r>
          </a:p>
          <a:p>
            <a:endParaRPr lang="en-US" b="1" dirty="0" smtClean="0">
              <a:solidFill>
                <a:srgbClr val="002060"/>
              </a:solidFill>
              <a:latin typeface="Times New Roman" panose="02020603050405020304" pitchFamily="18" charset="0"/>
              <a:cs typeface="Times New Roman" panose="02020603050405020304" pitchFamily="18" charset="0"/>
            </a:endParaRPr>
          </a:p>
          <a:p>
            <a:r>
              <a:rPr lang="en-US" sz="1200" dirty="0" err="1" smtClean="0">
                <a:solidFill>
                  <a:srgbClr val="002060"/>
                </a:solidFill>
              </a:rPr>
              <a:t>Streamlit</a:t>
            </a:r>
            <a:r>
              <a:rPr lang="en-US" sz="1200" dirty="0" smtClean="0">
                <a:solidFill>
                  <a:srgbClr val="002060"/>
                </a:solidFill>
              </a:rPr>
              <a:t> Cloud launches apps directly from your </a:t>
            </a:r>
            <a:r>
              <a:rPr lang="en-US" sz="1200" dirty="0" err="1" smtClean="0">
                <a:solidFill>
                  <a:srgbClr val="002060"/>
                </a:solidFill>
              </a:rPr>
              <a:t>GitHub</a:t>
            </a:r>
            <a:r>
              <a:rPr lang="en-US" sz="1200" dirty="0" smtClean="0">
                <a:solidFill>
                  <a:srgbClr val="002060"/>
                </a:solidFill>
              </a:rPr>
              <a:t> </a:t>
            </a:r>
            <a:r>
              <a:rPr lang="en-US" sz="1200" dirty="0" smtClean="0">
                <a:solidFill>
                  <a:srgbClr val="002060"/>
                </a:solidFill>
              </a:rPr>
              <a:t>repository, </a:t>
            </a:r>
            <a:r>
              <a:rPr lang="en-US" sz="1200" dirty="0" smtClean="0">
                <a:solidFill>
                  <a:srgbClr val="002060"/>
                </a:solidFill>
              </a:rPr>
              <a:t>so </a:t>
            </a:r>
            <a:r>
              <a:rPr lang="en-US" sz="1200" dirty="0" smtClean="0">
                <a:solidFill>
                  <a:srgbClr val="002060"/>
                </a:solidFill>
              </a:rPr>
              <a:t>our </a:t>
            </a:r>
            <a:r>
              <a:rPr lang="en-US" sz="1200" dirty="0" smtClean="0">
                <a:solidFill>
                  <a:srgbClr val="002060"/>
                </a:solidFill>
              </a:rPr>
              <a:t>app code and dependencies need to be on </a:t>
            </a:r>
            <a:r>
              <a:rPr lang="en-US" sz="1200" dirty="0" err="1" smtClean="0">
                <a:solidFill>
                  <a:srgbClr val="002060"/>
                </a:solidFill>
              </a:rPr>
              <a:t>GitHub</a:t>
            </a:r>
            <a:r>
              <a:rPr lang="en-US" sz="1200" dirty="0" smtClean="0">
                <a:solidFill>
                  <a:srgbClr val="002060"/>
                </a:solidFill>
              </a:rPr>
              <a:t> before </a:t>
            </a:r>
            <a:r>
              <a:rPr lang="en-US" sz="1200" dirty="0" smtClean="0">
                <a:solidFill>
                  <a:srgbClr val="002060"/>
                </a:solidFill>
              </a:rPr>
              <a:t>we </a:t>
            </a:r>
            <a:r>
              <a:rPr lang="en-US" sz="1200" dirty="0" smtClean="0">
                <a:solidFill>
                  <a:srgbClr val="002060"/>
                </a:solidFill>
              </a:rPr>
              <a:t>try to deploy the </a:t>
            </a:r>
            <a:r>
              <a:rPr lang="en-US" sz="1200" dirty="0" smtClean="0">
                <a:solidFill>
                  <a:srgbClr val="002060"/>
                </a:solidFill>
              </a:rPr>
              <a:t>app.</a:t>
            </a:r>
            <a:endParaRPr lang="en-US" sz="1200" b="1" dirty="0" smtClean="0">
              <a:solidFill>
                <a:srgbClr val="002060"/>
              </a:solidFill>
              <a:latin typeface="Times New Roman" panose="02020603050405020304" pitchFamily="18" charset="0"/>
              <a:cs typeface="Times New Roman" panose="02020603050405020304" pitchFamily="18" charset="0"/>
            </a:endParaRPr>
          </a:p>
          <a:p>
            <a:endParaRPr lang="en-US" b="1"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Add the required files to </a:t>
            </a:r>
            <a:r>
              <a:rPr lang="en-US" dirty="0" err="1" smtClean="0">
                <a:solidFill>
                  <a:srgbClr val="002060"/>
                </a:solidFill>
                <a:latin typeface="Times New Roman" panose="02020603050405020304" pitchFamily="18" charset="0"/>
                <a:cs typeface="Times New Roman" panose="02020603050405020304" pitchFamily="18" charset="0"/>
              </a:rPr>
              <a:t>GitHub</a:t>
            </a:r>
            <a:r>
              <a:rPr lang="en-US" dirty="0" smtClean="0">
                <a:solidFill>
                  <a:srgbClr val="002060"/>
                </a:solidFill>
                <a:latin typeface="Times New Roman" panose="02020603050405020304" pitchFamily="18" charset="0"/>
                <a:cs typeface="Times New Roman" panose="02020603050405020304" pitchFamily="18" charset="0"/>
              </a:rPr>
              <a:t> repository . we have added </a:t>
            </a:r>
            <a:r>
              <a:rPr lang="en-US" b="1" dirty="0" smtClean="0">
                <a:solidFill>
                  <a:srgbClr val="002060"/>
                </a:solidFill>
                <a:latin typeface="Times New Roman" panose="02020603050405020304" pitchFamily="18" charset="0"/>
                <a:cs typeface="Times New Roman" panose="02020603050405020304" pitchFamily="18" charset="0"/>
              </a:rPr>
              <a:t>Forecast.py,CO2 Data.csv </a:t>
            </a:r>
            <a:r>
              <a:rPr lang="en-US" dirty="0" smtClean="0">
                <a:solidFill>
                  <a:srgbClr val="002060"/>
                </a:solidFill>
                <a:latin typeface="Times New Roman" panose="02020603050405020304" pitchFamily="18" charset="0"/>
                <a:cs typeface="Times New Roman" panose="02020603050405020304" pitchFamily="18" charset="0"/>
              </a:rPr>
              <a:t>and </a:t>
            </a:r>
            <a:r>
              <a:rPr lang="en-US" b="1" dirty="0" smtClean="0">
                <a:solidFill>
                  <a:srgbClr val="002060"/>
                </a:solidFill>
                <a:latin typeface="Times New Roman" panose="02020603050405020304" pitchFamily="18" charset="0"/>
                <a:cs typeface="Times New Roman" panose="02020603050405020304" pitchFamily="18" charset="0"/>
              </a:rPr>
              <a:t>requirements.txt</a:t>
            </a:r>
            <a:r>
              <a:rPr lang="en-US" dirty="0" smtClean="0">
                <a:solidFill>
                  <a:srgbClr val="002060"/>
                </a:solidFill>
                <a:latin typeface="Times New Roman" panose="02020603050405020304" pitchFamily="18" charset="0"/>
                <a:cs typeface="Times New Roman" panose="02020603050405020304" pitchFamily="18" charset="0"/>
              </a:rPr>
              <a:t> into the </a:t>
            </a:r>
            <a:r>
              <a:rPr lang="en-US" dirty="0" err="1" smtClean="0">
                <a:solidFill>
                  <a:srgbClr val="002060"/>
                </a:solidFill>
                <a:latin typeface="Times New Roman" panose="02020603050405020304" pitchFamily="18" charset="0"/>
                <a:cs typeface="Times New Roman" panose="02020603050405020304" pitchFamily="18" charset="0"/>
              </a:rPr>
              <a:t>GitHub</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repository. </a:t>
            </a:r>
          </a:p>
          <a:p>
            <a:pPr>
              <a:buFont typeface="Wingdings" pitchFamily="2" charset="2"/>
              <a:buChar char="v"/>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Open </a:t>
            </a:r>
            <a:r>
              <a:rPr lang="en-US" b="1" dirty="0" smtClean="0">
                <a:solidFill>
                  <a:srgbClr val="002060"/>
                </a:solidFill>
                <a:latin typeface="Times New Roman" panose="02020603050405020304" pitchFamily="18" charset="0"/>
                <a:cs typeface="Times New Roman" panose="02020603050405020304" pitchFamily="18" charset="0"/>
              </a:rPr>
              <a:t>streamlit.io</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website. Sign In into </a:t>
            </a:r>
            <a:r>
              <a:rPr lang="en-US" dirty="0" err="1" smtClean="0">
                <a:solidFill>
                  <a:srgbClr val="002060"/>
                </a:solidFill>
                <a:latin typeface="Times New Roman" panose="02020603050405020304" pitchFamily="18" charset="0"/>
                <a:cs typeface="Times New Roman" panose="02020603050405020304" pitchFamily="18" charset="0"/>
              </a:rPr>
              <a:t>Streamlit</a:t>
            </a:r>
            <a:r>
              <a:rPr lang="en-US" dirty="0" smtClean="0">
                <a:solidFill>
                  <a:srgbClr val="002060"/>
                </a:solidFill>
                <a:latin typeface="Times New Roman" panose="02020603050405020304" pitchFamily="18" charset="0"/>
                <a:cs typeface="Times New Roman" panose="02020603050405020304" pitchFamily="18" charset="0"/>
              </a:rPr>
              <a:t> account.</a:t>
            </a:r>
          </a:p>
          <a:p>
            <a:pPr>
              <a:buFont typeface="Wingdings" pitchFamily="2" charset="2"/>
              <a:buChar char="v"/>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Link </a:t>
            </a:r>
            <a:r>
              <a:rPr lang="en-US" dirty="0" err="1" smtClean="0">
                <a:solidFill>
                  <a:srgbClr val="002060"/>
                </a:solidFill>
                <a:latin typeface="Times New Roman" panose="02020603050405020304" pitchFamily="18" charset="0"/>
                <a:cs typeface="Times New Roman" panose="02020603050405020304" pitchFamily="18" charset="0"/>
              </a:rPr>
              <a:t>Streamlit</a:t>
            </a:r>
            <a:r>
              <a:rPr lang="en-US" dirty="0" smtClean="0">
                <a:solidFill>
                  <a:srgbClr val="002060"/>
                </a:solidFill>
                <a:latin typeface="Times New Roman" panose="02020603050405020304" pitchFamily="18" charset="0"/>
                <a:cs typeface="Times New Roman" panose="02020603050405020304" pitchFamily="18" charset="0"/>
              </a:rPr>
              <a:t> account with </a:t>
            </a:r>
            <a:r>
              <a:rPr lang="en-US" dirty="0" err="1" smtClean="0">
                <a:solidFill>
                  <a:srgbClr val="002060"/>
                </a:solidFill>
                <a:latin typeface="Times New Roman" panose="02020603050405020304" pitchFamily="18" charset="0"/>
                <a:cs typeface="Times New Roman" panose="02020603050405020304" pitchFamily="18" charset="0"/>
              </a:rPr>
              <a:t>GitHub</a:t>
            </a:r>
            <a:r>
              <a:rPr lang="en-US" dirty="0" smtClean="0">
                <a:solidFill>
                  <a:srgbClr val="002060"/>
                </a:solidFill>
                <a:latin typeface="Times New Roman" panose="02020603050405020304" pitchFamily="18" charset="0"/>
                <a:cs typeface="Times New Roman" panose="02020603050405020304" pitchFamily="18" charset="0"/>
              </a:rPr>
              <a:t> Account.</a:t>
            </a:r>
          </a:p>
          <a:p>
            <a:pPr>
              <a:buFont typeface="Wingdings" pitchFamily="2" charset="2"/>
              <a:buChar char="v"/>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To deploy an </a:t>
            </a:r>
            <a:r>
              <a:rPr lang="en-US" dirty="0" smtClean="0">
                <a:solidFill>
                  <a:srgbClr val="002060"/>
                </a:solidFill>
                <a:latin typeface="Times New Roman" panose="02020603050405020304" pitchFamily="18" charset="0"/>
                <a:cs typeface="Times New Roman" panose="02020603050405020304" pitchFamily="18" charset="0"/>
              </a:rPr>
              <a:t>app into </a:t>
            </a:r>
            <a:r>
              <a:rPr lang="en-US" dirty="0" err="1" smtClean="0">
                <a:solidFill>
                  <a:srgbClr val="002060"/>
                </a:solidFill>
                <a:latin typeface="Times New Roman" panose="02020603050405020304" pitchFamily="18" charset="0"/>
                <a:cs typeface="Times New Roman" panose="02020603050405020304" pitchFamily="18" charset="0"/>
              </a:rPr>
              <a:t>Streamlit</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click "New app" from the upper right corner of your workspace, then fill in your repo, branch, and file path, and click "Deploy".</a:t>
            </a:r>
          </a:p>
          <a:p>
            <a:endParaRPr lang="en-US" b="1" u="sng"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After opening of browser choose number of years you want to forecast</a:t>
            </a:r>
          </a:p>
          <a:p>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Forecasted results and graph will be </a:t>
            </a:r>
            <a:r>
              <a:rPr lang="en-US" dirty="0" smtClean="0">
                <a:solidFill>
                  <a:srgbClr val="002060"/>
                </a:solidFill>
                <a:latin typeface="Times New Roman" panose="02020603050405020304" pitchFamily="18" charset="0"/>
                <a:cs typeface="Times New Roman" panose="02020603050405020304" pitchFamily="18" charset="0"/>
              </a:rPr>
              <a:t>displayed.</a:t>
            </a:r>
          </a:p>
          <a:p>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solidFill>
                  <a:srgbClr val="002060"/>
                </a:solidFill>
                <a:latin typeface="Times New Roman" panose="02020603050405020304" pitchFamily="18" charset="0"/>
                <a:cs typeface="Times New Roman" panose="02020603050405020304" pitchFamily="18" charset="0"/>
              </a:rPr>
              <a:t>Link of  the Deployment File:</a:t>
            </a:r>
          </a:p>
          <a:p>
            <a:pPr>
              <a:buFont typeface="Wingdings" pitchFamily="2" charset="2"/>
              <a:buChar char="v"/>
            </a:pPr>
            <a:endParaRPr lang="en-US" dirty="0" smtClean="0">
              <a:solidFill>
                <a:srgbClr val="002060"/>
              </a:solidFill>
              <a:latin typeface="Times New Roman" panose="02020603050405020304" pitchFamily="18" charset="0"/>
              <a:cs typeface="Times New Roman" panose="02020603050405020304" pitchFamily="18" charset="0"/>
            </a:endParaRPr>
          </a:p>
          <a:p>
            <a:r>
              <a:rPr lang="en-US" b="1" u="sng" dirty="0" smtClean="0">
                <a:solidFill>
                  <a:srgbClr val="C00000"/>
                </a:solidFill>
                <a:latin typeface="Times New Roman" panose="02020603050405020304" pitchFamily="18" charset="0"/>
                <a:cs typeface="Times New Roman" panose="02020603050405020304" pitchFamily="18" charset="0"/>
              </a:rPr>
              <a:t>https://share.streamlit.io/aishwaryachvn/project-forecast-co2-emission/main/Forecast.py</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543463" y="1026543"/>
            <a:ext cx="8100204" cy="5529534"/>
          </a:xfrm>
          <a:prstGeom prst="rect">
            <a:avLst/>
          </a:prstGeom>
          <a:noFill/>
          <a:ln w="9525">
            <a:noFill/>
            <a:miter lim="800000"/>
            <a:headEnd/>
            <a:tailEnd/>
          </a:ln>
          <a:effectLst/>
        </p:spPr>
      </p:pic>
      <p:sp>
        <p:nvSpPr>
          <p:cNvPr id="6" name="TextBox 5"/>
          <p:cNvSpPr txBox="1"/>
          <p:nvPr/>
        </p:nvSpPr>
        <p:spPr>
          <a:xfrm>
            <a:off x="465826" y="301924"/>
            <a:ext cx="7979434" cy="307777"/>
          </a:xfrm>
          <a:prstGeom prst="rect">
            <a:avLst/>
          </a:prstGeom>
          <a:noFill/>
        </p:spPr>
        <p:txBody>
          <a:bodyPr wrap="square" rtlCol="0">
            <a:spAutoFit/>
          </a:bodyPr>
          <a:lstStyle/>
          <a:p>
            <a:r>
              <a:rPr lang="en-US" b="1" dirty="0" smtClean="0">
                <a:solidFill>
                  <a:srgbClr val="002060"/>
                </a:solidFill>
              </a:rPr>
              <a:t>Deployment on </a:t>
            </a:r>
            <a:r>
              <a:rPr lang="en-US" b="1" dirty="0" err="1" smtClean="0">
                <a:solidFill>
                  <a:srgbClr val="002060"/>
                </a:solidFill>
              </a:rPr>
              <a:t>Streamlit</a:t>
            </a:r>
            <a:r>
              <a:rPr lang="en-US" b="1" dirty="0" smtClean="0">
                <a:solidFill>
                  <a:srgbClr val="002060"/>
                </a:solidFill>
              </a:rPr>
              <a:t> Cloud(forecasting of CO2 emission of next 28 years with </a:t>
            </a:r>
            <a:r>
              <a:rPr lang="en-US" b="1" smtClean="0">
                <a:solidFill>
                  <a:srgbClr val="002060"/>
                </a:solidFill>
              </a:rPr>
              <a:t>Line Plot)</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070340" y="2481483"/>
            <a:ext cx="4675898" cy="584775"/>
          </a:xfrm>
          <a:prstGeom prst="rect">
            <a:avLst/>
          </a:prstGeom>
        </p:spPr>
        <p:txBody>
          <a:bodyPr wrap="square">
            <a:spAutoFit/>
          </a:bodyPr>
          <a:lstStyle/>
          <a:p>
            <a:r>
              <a:rPr lang="en-US" sz="3200" b="1" dirty="0" smtClean="0">
                <a:solidFill>
                  <a:srgbClr val="002060"/>
                </a:solidFill>
                <a:latin typeface="Algerian" pitchFamily="82" charset="0"/>
              </a:rPr>
              <a:t>DATA VISUALIZATION</a:t>
            </a:r>
            <a:endParaRPr lang="en-US" sz="3200" dirty="0"/>
          </a:p>
        </p:txBody>
      </p:sp>
      <p:pic>
        <p:nvPicPr>
          <p:cNvPr id="3"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629727" y="1086928"/>
            <a:ext cx="7772401" cy="5477774"/>
          </a:xfrm>
          <a:prstGeom prst="rect">
            <a:avLst/>
          </a:prstGeom>
          <a:noFill/>
          <a:ln w="9525">
            <a:noFill/>
            <a:miter lim="800000"/>
            <a:headEnd/>
            <a:tailEnd/>
          </a:ln>
          <a:effectLst/>
        </p:spPr>
      </p:pic>
      <p:sp>
        <p:nvSpPr>
          <p:cNvPr id="5" name="Rectangle 4"/>
          <p:cNvSpPr/>
          <p:nvPr/>
        </p:nvSpPr>
        <p:spPr>
          <a:xfrm>
            <a:off x="319177" y="286168"/>
            <a:ext cx="8445261" cy="307777"/>
          </a:xfrm>
          <a:prstGeom prst="rect">
            <a:avLst/>
          </a:prstGeom>
        </p:spPr>
        <p:txBody>
          <a:bodyPr wrap="square">
            <a:spAutoFit/>
          </a:bodyPr>
          <a:lstStyle/>
          <a:p>
            <a:r>
              <a:rPr lang="en-US" b="1" dirty="0" err="1" smtClean="0">
                <a:solidFill>
                  <a:srgbClr val="002060"/>
                </a:solidFill>
              </a:rPr>
              <a:t>Streamlit</a:t>
            </a:r>
            <a:r>
              <a:rPr lang="en-US" b="1" dirty="0" smtClean="0">
                <a:solidFill>
                  <a:srgbClr val="002060"/>
                </a:solidFill>
              </a:rPr>
              <a:t> Cloud(forecasting </a:t>
            </a:r>
            <a:r>
              <a:rPr lang="en-US" b="1" dirty="0" smtClean="0">
                <a:solidFill>
                  <a:srgbClr val="002060"/>
                </a:solidFill>
              </a:rPr>
              <a:t>of CO2 emission of next 28 years with </a:t>
            </a:r>
            <a:r>
              <a:rPr lang="en-US" b="1" dirty="0" smtClean="0">
                <a:solidFill>
                  <a:srgbClr val="002060"/>
                </a:solidFill>
              </a:rPr>
              <a:t>Area Plot and  Histogram )</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3252158" y="388189"/>
            <a:ext cx="2915729" cy="369332"/>
          </a:xfrm>
          <a:prstGeom prst="rect">
            <a:avLst/>
          </a:prstGeom>
          <a:noFill/>
        </p:spPr>
        <p:txBody>
          <a:bodyPr wrap="square" rtlCol="0">
            <a:spAutoFit/>
          </a:bodyPr>
          <a:lstStyle/>
          <a:p>
            <a:pPr algn="ctr"/>
            <a:r>
              <a:rPr lang="en-US" sz="1800" b="1" dirty="0" smtClean="0">
                <a:solidFill>
                  <a:srgbClr val="002060"/>
                </a:solidFill>
              </a:rPr>
              <a:t>CONCLUSION</a:t>
            </a:r>
            <a:endParaRPr lang="en-US" sz="1800" b="1" dirty="0">
              <a:solidFill>
                <a:srgbClr val="002060"/>
              </a:solidFill>
            </a:endParaRPr>
          </a:p>
        </p:txBody>
      </p:sp>
      <p:sp>
        <p:nvSpPr>
          <p:cNvPr id="6" name="TextBox 5"/>
          <p:cNvSpPr txBox="1"/>
          <p:nvPr/>
        </p:nvSpPr>
        <p:spPr>
          <a:xfrm>
            <a:off x="733245" y="1155940"/>
            <a:ext cx="6996023" cy="2308324"/>
          </a:xfrm>
          <a:prstGeom prst="rect">
            <a:avLst/>
          </a:prstGeom>
          <a:noFill/>
        </p:spPr>
        <p:txBody>
          <a:bodyPr wrap="square" rtlCol="0">
            <a:spAutoFit/>
          </a:bodyPr>
          <a:lstStyle/>
          <a:p>
            <a:r>
              <a:rPr lang="en-US" sz="1600" b="1" dirty="0" smtClean="0">
                <a:solidFill>
                  <a:srgbClr val="002060"/>
                </a:solidFill>
              </a:rPr>
              <a:t>We have applied some Time Series Forecasting Models </a:t>
            </a:r>
            <a:r>
              <a:rPr lang="en-US" sz="1600" b="1" dirty="0" smtClean="0">
                <a:solidFill>
                  <a:srgbClr val="002060"/>
                </a:solidFill>
              </a:rPr>
              <a:t>to the </a:t>
            </a:r>
            <a:r>
              <a:rPr lang="en-US" sz="1600" b="1" dirty="0" smtClean="0">
                <a:solidFill>
                  <a:srgbClr val="002060"/>
                </a:solidFill>
              </a:rPr>
              <a:t>given CO2 dataset.</a:t>
            </a:r>
          </a:p>
          <a:p>
            <a:endParaRPr lang="en-US" sz="1600" b="1" dirty="0" smtClean="0">
              <a:solidFill>
                <a:srgbClr val="002060"/>
              </a:solidFill>
            </a:endParaRPr>
          </a:p>
          <a:p>
            <a:r>
              <a:rPr lang="en-US" sz="1600" b="1" dirty="0" smtClean="0">
                <a:solidFill>
                  <a:srgbClr val="002060"/>
                </a:solidFill>
              </a:rPr>
              <a:t>After applying some Forecasting models </a:t>
            </a:r>
            <a:r>
              <a:rPr lang="en-US" sz="1600" b="1" dirty="0" smtClean="0">
                <a:solidFill>
                  <a:srgbClr val="002060"/>
                </a:solidFill>
              </a:rPr>
              <a:t>to the </a:t>
            </a:r>
            <a:r>
              <a:rPr lang="en-US" sz="1600" b="1" dirty="0" smtClean="0">
                <a:solidFill>
                  <a:srgbClr val="002060"/>
                </a:solidFill>
              </a:rPr>
              <a:t>given dataset ,we have found that MODEL ARIMA gives good time series forecasting for CO2 emission</a:t>
            </a:r>
            <a:r>
              <a:rPr lang="en-US" sz="1600" b="1" dirty="0" smtClean="0">
                <a:solidFill>
                  <a:srgbClr val="002060"/>
                </a:solidFill>
              </a:rPr>
              <a:t>.</a:t>
            </a:r>
          </a:p>
          <a:p>
            <a:endParaRPr lang="en-US" sz="1600" b="1" dirty="0" smtClean="0">
              <a:solidFill>
                <a:srgbClr val="002060"/>
              </a:solidFill>
            </a:endParaRPr>
          </a:p>
          <a:p>
            <a:r>
              <a:rPr lang="en-US" sz="1600" b="1" dirty="0" smtClean="0">
                <a:solidFill>
                  <a:srgbClr val="002060"/>
                </a:solidFill>
              </a:rPr>
              <a:t>Therefore, We have deployed ARIMA MODEL on </a:t>
            </a:r>
            <a:r>
              <a:rPr lang="en-US" sz="1600" b="1" dirty="0" err="1" smtClean="0">
                <a:solidFill>
                  <a:srgbClr val="002060"/>
                </a:solidFill>
              </a:rPr>
              <a:t>Streamlit</a:t>
            </a:r>
            <a:r>
              <a:rPr lang="en-US" sz="1600" b="1" dirty="0" smtClean="0">
                <a:solidFill>
                  <a:srgbClr val="002060"/>
                </a:solidFill>
              </a:rPr>
              <a:t> Cloud Platform.</a:t>
            </a:r>
            <a:endParaRPr lang="en-US" sz="1600" b="1" dirty="0">
              <a:solidFill>
                <a:srgbClr val="00206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2397905" y="2467003"/>
            <a:ext cx="453201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631057" y="474453"/>
            <a:ext cx="3536830" cy="369332"/>
          </a:xfrm>
          <a:prstGeom prst="rect">
            <a:avLst/>
          </a:prstGeom>
          <a:noFill/>
        </p:spPr>
        <p:txBody>
          <a:bodyPr wrap="square" rtlCol="0">
            <a:spAutoFit/>
          </a:bodyPr>
          <a:lstStyle/>
          <a:p>
            <a:pPr algn="ctr"/>
            <a:r>
              <a:rPr lang="en-US" sz="1800" b="1" dirty="0" smtClean="0">
                <a:solidFill>
                  <a:srgbClr val="002060"/>
                </a:solidFill>
              </a:rPr>
              <a:t>Line Plot</a:t>
            </a:r>
            <a:endParaRPr lang="en-US" sz="1800" b="1" dirty="0">
              <a:solidFill>
                <a:srgbClr val="002060"/>
              </a:solidFill>
            </a:endParaRPr>
          </a:p>
        </p:txBody>
      </p:sp>
      <p:pic>
        <p:nvPicPr>
          <p:cNvPr id="5" name="Picture 2"/>
          <p:cNvPicPr>
            <a:picLocks noChangeAspect="1" noChangeArrowheads="1"/>
          </p:cNvPicPr>
          <p:nvPr/>
        </p:nvPicPr>
        <p:blipFill>
          <a:blip r:embed="rId3"/>
          <a:srcRect/>
          <a:stretch>
            <a:fillRect/>
          </a:stretch>
        </p:blipFill>
        <p:spPr bwMode="auto">
          <a:xfrm>
            <a:off x="983412" y="1102923"/>
            <a:ext cx="7315199" cy="3011878"/>
          </a:xfrm>
          <a:prstGeom prst="rect">
            <a:avLst/>
          </a:prstGeom>
          <a:noFill/>
          <a:ln w="9525">
            <a:noFill/>
            <a:miter lim="800000"/>
            <a:headEnd/>
            <a:tailEnd/>
          </a:ln>
          <a:effectLst/>
        </p:spPr>
      </p:pic>
      <p:sp>
        <p:nvSpPr>
          <p:cNvPr id="6" name="TextBox 5"/>
          <p:cNvSpPr txBox="1"/>
          <p:nvPr/>
        </p:nvSpPr>
        <p:spPr>
          <a:xfrm>
            <a:off x="2087592" y="4477109"/>
            <a:ext cx="4908431" cy="307777"/>
          </a:xfrm>
          <a:prstGeom prst="rect">
            <a:avLst/>
          </a:prstGeom>
          <a:noFill/>
        </p:spPr>
        <p:txBody>
          <a:bodyPr wrap="square" rtlCol="0">
            <a:spAutoFit/>
          </a:bodyPr>
          <a:lstStyle/>
          <a:p>
            <a:pPr algn="ctr"/>
            <a:r>
              <a:rPr lang="en-US" dirty="0" smtClean="0">
                <a:solidFill>
                  <a:srgbClr val="002060"/>
                </a:solidFill>
              </a:rPr>
              <a:t>Line plot tracking emission of CO2 over periods of years</a:t>
            </a:r>
            <a:endParaRPr lang="en-US" dirty="0">
              <a:solidFill>
                <a:srgbClr val="002060"/>
              </a:solidFill>
            </a:endParaRPr>
          </a:p>
        </p:txBody>
      </p:sp>
      <p:pic>
        <p:nvPicPr>
          <p:cNvPr id="7" name="Google Shape;362;p4"/>
          <p:cNvPicPr preferRelativeResize="0"/>
          <p:nvPr/>
        </p:nvPicPr>
        <p:blipFill rotWithShape="1">
          <a:blip r:embed="rId4">
            <a:alphaModFix/>
          </a:blip>
          <a:srcRect/>
          <a:stretch/>
        </p:blipFill>
        <p:spPr>
          <a:xfrm>
            <a:off x="7771754" y="100245"/>
            <a:ext cx="1187051" cy="41135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Shape 375"/>
        <p:cNvGrpSpPr/>
        <p:nvPr/>
      </p:nvGrpSpPr>
      <p:grpSpPr>
        <a:xfrm>
          <a:off x="0" y="0"/>
          <a:ext cx="0" cy="0"/>
          <a:chOff x="0" y="0"/>
          <a:chExt cx="0" cy="0"/>
        </a:xfrm>
      </p:grpSpPr>
      <p:sp>
        <p:nvSpPr>
          <p:cNvPr id="376" name="Google Shape;376;p6"/>
          <p:cNvSpPr txBox="1"/>
          <p:nvPr/>
        </p:nvSpPr>
        <p:spPr>
          <a:xfrm>
            <a:off x="0" y="0"/>
            <a:ext cx="8503149" cy="85853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2776"/>
              </a:buClr>
              <a:buSzPts val="2800"/>
              <a:buFont typeface="Arial"/>
              <a:buNone/>
            </a:pPr>
            <a:endParaRPr/>
          </a:p>
        </p:txBody>
      </p:sp>
      <p:pic>
        <p:nvPicPr>
          <p:cNvPr id="6" name="Picture 4"/>
          <p:cNvPicPr>
            <a:picLocks noChangeAspect="1" noChangeArrowheads="1"/>
          </p:cNvPicPr>
          <p:nvPr/>
        </p:nvPicPr>
        <p:blipFill>
          <a:blip r:embed="rId4"/>
          <a:srcRect/>
          <a:stretch>
            <a:fillRect/>
          </a:stretch>
        </p:blipFill>
        <p:spPr bwMode="auto">
          <a:xfrm>
            <a:off x="1785668" y="581724"/>
            <a:ext cx="5020574" cy="1816419"/>
          </a:xfrm>
          <a:prstGeom prst="rect">
            <a:avLst/>
          </a:prstGeom>
          <a:noFill/>
          <a:ln w="9525">
            <a:noFill/>
            <a:miter lim="800000"/>
            <a:headEnd/>
            <a:tailEnd/>
          </a:ln>
          <a:effectLst/>
        </p:spPr>
      </p:pic>
      <p:sp>
        <p:nvSpPr>
          <p:cNvPr id="8" name="TextBox 7"/>
          <p:cNvSpPr txBox="1"/>
          <p:nvPr/>
        </p:nvSpPr>
        <p:spPr>
          <a:xfrm>
            <a:off x="3381553" y="120770"/>
            <a:ext cx="2044460" cy="523220"/>
          </a:xfrm>
          <a:prstGeom prst="rect">
            <a:avLst/>
          </a:prstGeom>
          <a:noFill/>
        </p:spPr>
        <p:txBody>
          <a:bodyPr wrap="square" rtlCol="0">
            <a:spAutoFit/>
          </a:bodyPr>
          <a:lstStyle/>
          <a:p>
            <a:pPr algn="ctr"/>
            <a:r>
              <a:rPr lang="en-US" b="1" dirty="0" smtClean="0">
                <a:solidFill>
                  <a:srgbClr val="002060"/>
                </a:solidFill>
              </a:rPr>
              <a:t>HEATMAP</a:t>
            </a:r>
          </a:p>
          <a:p>
            <a:pPr algn="ctr"/>
            <a:endParaRPr lang="en-US" dirty="0">
              <a:solidFill>
                <a:srgbClr val="002060"/>
              </a:solidFill>
            </a:endParaRPr>
          </a:p>
        </p:txBody>
      </p:sp>
      <p:sp>
        <p:nvSpPr>
          <p:cNvPr id="9" name="TextBox 8"/>
          <p:cNvSpPr txBox="1"/>
          <p:nvPr/>
        </p:nvSpPr>
        <p:spPr>
          <a:xfrm>
            <a:off x="3459192" y="3278039"/>
            <a:ext cx="1940944" cy="307777"/>
          </a:xfrm>
          <a:prstGeom prst="rect">
            <a:avLst/>
          </a:prstGeom>
          <a:noFill/>
        </p:spPr>
        <p:txBody>
          <a:bodyPr wrap="square" rtlCol="0">
            <a:spAutoFit/>
          </a:bodyPr>
          <a:lstStyle/>
          <a:p>
            <a:pPr algn="ctr"/>
            <a:r>
              <a:rPr lang="en-US" b="1" dirty="0" smtClean="0">
                <a:solidFill>
                  <a:srgbClr val="002060"/>
                </a:solidFill>
              </a:rPr>
              <a:t>BOXPLOT</a:t>
            </a:r>
          </a:p>
        </p:txBody>
      </p:sp>
      <p:pic>
        <p:nvPicPr>
          <p:cNvPr id="10" name="Picture 2"/>
          <p:cNvPicPr>
            <a:picLocks noChangeAspect="1" noChangeArrowheads="1"/>
          </p:cNvPicPr>
          <p:nvPr/>
        </p:nvPicPr>
        <p:blipFill>
          <a:blip r:embed="rId5"/>
          <a:srcRect/>
          <a:stretch>
            <a:fillRect/>
          </a:stretch>
        </p:blipFill>
        <p:spPr bwMode="auto">
          <a:xfrm>
            <a:off x="1794293" y="3637910"/>
            <a:ext cx="5037827" cy="2141790"/>
          </a:xfrm>
          <a:prstGeom prst="rect">
            <a:avLst/>
          </a:prstGeom>
          <a:noFill/>
          <a:ln w="9525">
            <a:noFill/>
            <a:miter lim="800000"/>
            <a:headEnd/>
            <a:tailEnd/>
          </a:ln>
          <a:effectLst/>
        </p:spPr>
      </p:pic>
      <p:sp>
        <p:nvSpPr>
          <p:cNvPr id="14" name="TextBox 13"/>
          <p:cNvSpPr txBox="1"/>
          <p:nvPr/>
        </p:nvSpPr>
        <p:spPr>
          <a:xfrm>
            <a:off x="1785668" y="2424023"/>
            <a:ext cx="5581290" cy="307777"/>
          </a:xfrm>
          <a:prstGeom prst="rect">
            <a:avLst/>
          </a:prstGeom>
          <a:noFill/>
        </p:spPr>
        <p:txBody>
          <a:bodyPr wrap="square" rtlCol="0">
            <a:spAutoFit/>
          </a:bodyPr>
          <a:lstStyle/>
          <a:p>
            <a:r>
              <a:rPr lang="en-US" dirty="0" smtClean="0"/>
              <a:t>Heat Map shows No missing values are present in the dataset</a:t>
            </a:r>
            <a:endParaRPr lang="en-US" dirty="0"/>
          </a:p>
        </p:txBody>
      </p:sp>
      <p:sp>
        <p:nvSpPr>
          <p:cNvPr id="15" name="TextBox 14"/>
          <p:cNvSpPr txBox="1"/>
          <p:nvPr/>
        </p:nvSpPr>
        <p:spPr>
          <a:xfrm>
            <a:off x="1846054" y="5863087"/>
            <a:ext cx="4646762" cy="307777"/>
          </a:xfrm>
          <a:prstGeom prst="rect">
            <a:avLst/>
          </a:prstGeom>
          <a:noFill/>
        </p:spPr>
        <p:txBody>
          <a:bodyPr wrap="square" rtlCol="0">
            <a:spAutoFit/>
          </a:bodyPr>
          <a:lstStyle/>
          <a:p>
            <a:r>
              <a:rPr lang="en-US" dirty="0" smtClean="0"/>
              <a:t>     </a:t>
            </a:r>
            <a:r>
              <a:rPr lang="en-US" dirty="0" err="1" smtClean="0"/>
              <a:t>Boxplot</a:t>
            </a:r>
            <a:r>
              <a:rPr lang="en-US" dirty="0" smtClean="0"/>
              <a:t>  shows No outliers are present in the dataset</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4510</TotalTime>
  <Words>1692</Words>
  <PresentationFormat>On-screen Show (4:3)</PresentationFormat>
  <Paragraphs>331</Paragraphs>
  <Slides>72</Slides>
  <Notes>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72</vt:i4>
      </vt:variant>
    </vt:vector>
  </HeadingPairs>
  <TitlesOfParts>
    <vt:vector size="84" baseType="lpstr">
      <vt:lpstr>Arial</vt:lpstr>
      <vt:lpstr>Algerian</vt:lpstr>
      <vt:lpstr>Verdana</vt:lpstr>
      <vt:lpstr>Century Gothic</vt:lpstr>
      <vt:lpstr>Wingdings</vt:lpstr>
      <vt:lpstr>Times New Roman</vt:lpstr>
      <vt:lpstr>Calibri</vt:lpstr>
      <vt:lpstr>Noto Sans Symbols</vt:lpstr>
      <vt:lpstr>Perception</vt:lpstr>
      <vt:lpstr>Office Theme</vt:lpstr>
      <vt:lpstr>Custom Design</vt:lpstr>
      <vt:lpstr>Theme2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Gonala, Shirish</dc:creator>
  <cp:lastModifiedBy>BHC228</cp:lastModifiedBy>
  <cp:revision>370</cp:revision>
  <dcterms:created xsi:type="dcterms:W3CDTF">2012-08-17T07:00:49Z</dcterms:created>
  <dcterms:modified xsi:type="dcterms:W3CDTF">2021-12-22T15:42:08Z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